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296" r:id="rId3"/>
    <p:sldId id="257" r:id="rId4"/>
    <p:sldId id="258" r:id="rId5"/>
    <p:sldId id="259" r:id="rId6"/>
    <p:sldId id="274" r:id="rId7"/>
    <p:sldId id="260" r:id="rId8"/>
    <p:sldId id="262" r:id="rId9"/>
    <p:sldId id="308" r:id="rId10"/>
    <p:sldId id="309" r:id="rId11"/>
    <p:sldId id="263" r:id="rId12"/>
    <p:sldId id="264" r:id="rId13"/>
    <p:sldId id="265" r:id="rId14"/>
    <p:sldId id="297" r:id="rId15"/>
    <p:sldId id="307" r:id="rId16"/>
    <p:sldId id="299" r:id="rId17"/>
    <p:sldId id="300" r:id="rId18"/>
    <p:sldId id="266" r:id="rId19"/>
    <p:sldId id="268" r:id="rId20"/>
    <p:sldId id="269" r:id="rId21"/>
    <p:sldId id="270" r:id="rId22"/>
    <p:sldId id="275" r:id="rId23"/>
    <p:sldId id="302" r:id="rId24"/>
    <p:sldId id="276" r:id="rId25"/>
    <p:sldId id="277" r:id="rId26"/>
    <p:sldId id="278" r:id="rId27"/>
    <p:sldId id="303" r:id="rId28"/>
    <p:sldId id="279" r:id="rId29"/>
    <p:sldId id="304" r:id="rId30"/>
    <p:sldId id="280" r:id="rId31"/>
    <p:sldId id="305" r:id="rId32"/>
    <p:sldId id="281" r:id="rId33"/>
    <p:sldId id="339" r:id="rId34"/>
    <p:sldId id="334" r:id="rId35"/>
    <p:sldId id="336" r:id="rId36"/>
    <p:sldId id="287" r:id="rId37"/>
    <p:sldId id="341" r:id="rId38"/>
    <p:sldId id="342" r:id="rId39"/>
    <p:sldId id="301" r:id="rId40"/>
    <p:sldId id="283" r:id="rId41"/>
    <p:sldId id="295" r:id="rId42"/>
    <p:sldId id="284" r:id="rId43"/>
    <p:sldId id="343" r:id="rId44"/>
    <p:sldId id="344" r:id="rId45"/>
    <p:sldId id="345" r:id="rId46"/>
    <p:sldId id="285" r:id="rId47"/>
    <p:sldId id="289" r:id="rId48"/>
    <p:sldId id="312" r:id="rId49"/>
    <p:sldId id="292" r:id="rId50"/>
    <p:sldId id="272" r:id="rId51"/>
    <p:sldId id="267"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Μεσαίο στυλ 3 - Έμφαση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p:scale>
          <a:sx n="80" d="100"/>
          <a:sy n="80" d="100"/>
        </p:scale>
        <p:origin x="-1522" y="-14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793F5-9761-4B52-AD0F-7567CE1CBF72}" type="datetimeFigureOut">
              <a:rPr lang="el-GR" smtClean="0"/>
              <a:t>2/5/2023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3AD68-94E5-4E8F-9634-5BA6A3FA50B6}" type="slidenum">
              <a:rPr lang="el-GR" smtClean="0"/>
              <a:t>‹#›</a:t>
            </a:fld>
            <a:endParaRPr lang="el-GR"/>
          </a:p>
        </p:txBody>
      </p:sp>
    </p:spTree>
    <p:extLst>
      <p:ext uri="{BB962C8B-B14F-4D97-AF65-F5344CB8AC3E}">
        <p14:creationId xmlns:p14="http://schemas.microsoft.com/office/powerpoint/2010/main" val="223862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8C3AD68-94E5-4E8F-9634-5BA6A3FA50B6}" type="slidenum">
              <a:rPr lang="el-GR" smtClean="0"/>
              <a:t>22</a:t>
            </a:fld>
            <a:endParaRPr lang="el-GR"/>
          </a:p>
        </p:txBody>
      </p:sp>
    </p:spTree>
    <p:extLst>
      <p:ext uri="{BB962C8B-B14F-4D97-AF65-F5344CB8AC3E}">
        <p14:creationId xmlns:p14="http://schemas.microsoft.com/office/powerpoint/2010/main" val="345833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2286000" y="3124200"/>
            <a:ext cx="6172200" cy="1894362"/>
          </a:xfrm>
        </p:spPr>
        <p:txBody>
          <a:bodyPr/>
          <a:lstStyle>
            <a:lvl1pPr>
              <a:defRPr b="1"/>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bwMode="auto">
          <a:xfrm rot="5400000">
            <a:off x="7764621" y="1174097"/>
            <a:ext cx="2286000" cy="381000"/>
          </a:xfrm>
        </p:spPr>
        <p:txBody>
          <a:bodyPr/>
          <a:lstStyle/>
          <a:p>
            <a:fld id="{0983129D-7E86-4F0C-8658-45C9F91AD887}" type="datetimeFigureOut">
              <a:rPr lang="el-GR" smtClean="0"/>
              <a:t>2/5/2023</a:t>
            </a:fld>
            <a:endParaRPr lang="el-GR" dirty="0"/>
          </a:p>
        </p:txBody>
      </p:sp>
      <p:sp>
        <p:nvSpPr>
          <p:cNvPr id="17" name="Θέση υποσέλιδου 16"/>
          <p:cNvSpPr>
            <a:spLocks noGrp="1"/>
          </p:cNvSpPr>
          <p:nvPr>
            <p:ph type="ftr" sz="quarter" idx="11"/>
          </p:nvPr>
        </p:nvSpPr>
        <p:spPr bwMode="auto">
          <a:xfrm rot="5400000">
            <a:off x="7077269" y="4181669"/>
            <a:ext cx="3657600" cy="384048"/>
          </a:xfrm>
        </p:spPr>
        <p:txBody>
          <a:bodyPr/>
          <a:lstStyle/>
          <a:p>
            <a:endParaRPr lang="el-GR" dirty="0"/>
          </a:p>
        </p:txBody>
      </p:sp>
      <p:sp>
        <p:nvSpPr>
          <p:cNvPr id="10" name="Ορθογώνιο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Ορθογώνιο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Ορθογώνιο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Ορθογώνιο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Ευθεία γραμμή σύνδεσης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Ευθεία γραμμή σύνδεσης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Ευθεία γραμμή σύνδεσης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Ευθεία γραμμή σύνδεσης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Ευθεία γραμμή σύνδεσης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Ορθογώνιο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Έλλειψη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Έλλειψη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Έλλειψη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Θέση αριθμού διαφάνειας 28"/>
          <p:cNvSpPr>
            <a:spLocks noGrp="1"/>
          </p:cNvSpPr>
          <p:nvPr>
            <p:ph type="sldNum" sz="quarter" idx="12"/>
          </p:nvPr>
        </p:nvSpPr>
        <p:spPr bwMode="auto">
          <a:xfrm>
            <a:off x="1325544" y="4928702"/>
            <a:ext cx="609600" cy="517524"/>
          </a:xfrm>
        </p:spPr>
        <p:txBody>
          <a:bodyPr/>
          <a:lstStyle/>
          <a:p>
            <a:fld id="{36994FCD-042B-4609-AD9F-F6C309231C8A}" type="slidenum">
              <a:rPr lang="el-GR" smtClean="0"/>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0983129D-7E86-4F0C-8658-45C9F91AD887}" type="datetimeFigureOut">
              <a:rPr lang="el-GR" smtClean="0"/>
              <a:t>2/5/2023</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36994FCD-042B-4609-AD9F-F6C309231C8A}"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1676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0983129D-7E86-4F0C-8658-45C9F91AD887}" type="datetimeFigureOut">
              <a:rPr lang="el-GR" smtClean="0"/>
              <a:t>2/5/2023</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36994FCD-042B-4609-AD9F-F6C309231C8A}"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8" name="Θέση περιεχομένου 7"/>
          <p:cNvSpPr>
            <a:spLocks noGrp="1"/>
          </p:cNvSpPr>
          <p:nvPr>
            <p:ph sz="quarter" idx="1"/>
          </p:nvPr>
        </p:nvSpPr>
        <p:spPr>
          <a:xfrm>
            <a:off x="457200" y="1600200"/>
            <a:ext cx="7467600" cy="487375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4"/>
          </p:nvPr>
        </p:nvSpPr>
        <p:spPr/>
        <p:txBody>
          <a:bodyPr rtlCol="0"/>
          <a:lstStyle/>
          <a:p>
            <a:fld id="{0983129D-7E86-4F0C-8658-45C9F91AD887}" type="datetimeFigureOut">
              <a:rPr lang="el-GR" smtClean="0"/>
              <a:t>2/5/2023</a:t>
            </a:fld>
            <a:endParaRPr lang="el-GR" dirty="0"/>
          </a:p>
        </p:txBody>
      </p:sp>
      <p:sp>
        <p:nvSpPr>
          <p:cNvPr id="9" name="Θέση αριθμού διαφάνειας 8"/>
          <p:cNvSpPr>
            <a:spLocks noGrp="1"/>
          </p:cNvSpPr>
          <p:nvPr>
            <p:ph type="sldNum" sz="quarter" idx="15"/>
          </p:nvPr>
        </p:nvSpPr>
        <p:spPr/>
        <p:txBody>
          <a:bodyPr rtlCol="0"/>
          <a:lstStyle/>
          <a:p>
            <a:fld id="{36994FCD-042B-4609-AD9F-F6C309231C8A}" type="slidenum">
              <a:rPr lang="el-GR" smtClean="0"/>
              <a:t>‹#›</a:t>
            </a:fld>
            <a:endParaRPr lang="el-GR" dirty="0"/>
          </a:p>
        </p:txBody>
      </p:sp>
      <p:sp>
        <p:nvSpPr>
          <p:cNvPr id="10" name="Θέση υποσέλιδου 9"/>
          <p:cNvSpPr>
            <a:spLocks noGrp="1"/>
          </p:cNvSpPr>
          <p:nvPr>
            <p:ph type="ftr" sz="quarter" idx="16"/>
          </p:nvPr>
        </p:nvSpPr>
        <p:spPr/>
        <p:txBody>
          <a:bodyPr rtlCol="0"/>
          <a:lstStyle/>
          <a:p>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bwMode="auto">
          <a:xfrm rot="5400000">
            <a:off x="7763256" y="1170432"/>
            <a:ext cx="2286000" cy="381000"/>
          </a:xfrm>
        </p:spPr>
        <p:txBody>
          <a:bodyPr/>
          <a:lstStyle/>
          <a:p>
            <a:fld id="{0983129D-7E86-4F0C-8658-45C9F91AD887}" type="datetimeFigureOut">
              <a:rPr lang="el-GR" smtClean="0"/>
              <a:t>2/5/2023</a:t>
            </a:fld>
            <a:endParaRPr lang="el-GR" dirty="0"/>
          </a:p>
        </p:txBody>
      </p:sp>
      <p:sp>
        <p:nvSpPr>
          <p:cNvPr id="5" name="Θέση υποσέλιδου 4"/>
          <p:cNvSpPr>
            <a:spLocks noGrp="1"/>
          </p:cNvSpPr>
          <p:nvPr>
            <p:ph type="ftr" sz="quarter" idx="11"/>
          </p:nvPr>
        </p:nvSpPr>
        <p:spPr bwMode="auto">
          <a:xfrm rot="5400000">
            <a:off x="7077456" y="4178808"/>
            <a:ext cx="3657600" cy="384048"/>
          </a:xfrm>
        </p:spPr>
        <p:txBody>
          <a:bodyPr/>
          <a:lstStyle/>
          <a:p>
            <a:endParaRPr lang="el-GR" dirty="0"/>
          </a:p>
        </p:txBody>
      </p:sp>
      <p:sp>
        <p:nvSpPr>
          <p:cNvPr id="9" name="Ορθογώνιο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Ορθογώνιο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Ορθογώνιο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Ορθογώνιο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Ευθεία γραμμή σύνδεσης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Ευθεία γραμμή σύνδεσης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Ευθεία γραμμή σύνδεσης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Ευθεία γραμμή σύνδεσης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Ορθογώνιο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Έλλειψη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Έλλειψη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Έλλειψη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Ευθεία γραμμή σύνδεσης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Θέση αριθμού διαφάνειας 5"/>
          <p:cNvSpPr>
            <a:spLocks noGrp="1"/>
          </p:cNvSpPr>
          <p:nvPr>
            <p:ph type="sldNum" sz="quarter" idx="12"/>
          </p:nvPr>
        </p:nvSpPr>
        <p:spPr bwMode="auto">
          <a:xfrm>
            <a:off x="1340616" y="4928702"/>
            <a:ext cx="609600" cy="517524"/>
          </a:xfrm>
        </p:spPr>
        <p:txBody>
          <a:bodyPr/>
          <a:lstStyle/>
          <a:p>
            <a:fld id="{36994FCD-042B-4609-AD9F-F6C309231C8A}" type="slidenum">
              <a:rPr lang="el-GR" smtClean="0"/>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0983129D-7E86-4F0C-8658-45C9F91AD887}" type="datetimeFigureOut">
              <a:rPr lang="el-GR" smtClean="0"/>
              <a:t>2/5/2023</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36994FCD-042B-4609-AD9F-F6C309231C8A}" type="slidenum">
              <a:rPr lang="el-GR" smtClean="0"/>
              <a:t>‹#›</a:t>
            </a:fld>
            <a:endParaRPr lang="el-GR" dirty="0"/>
          </a:p>
        </p:txBody>
      </p:sp>
      <p:sp>
        <p:nvSpPr>
          <p:cNvPr id="9" name="Θέση περιεχομένου 8"/>
          <p:cNvSpPr>
            <a:spLocks noGrp="1"/>
          </p:cNvSpPr>
          <p:nvPr>
            <p:ph sz="quarter" idx="1"/>
          </p:nvPr>
        </p:nvSpPr>
        <p:spPr>
          <a:xfrm>
            <a:off x="457200"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270248"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7543800" cy="1143000"/>
          </a:xfrm>
        </p:spPr>
        <p:txBody>
          <a:bodyPr anchor="b"/>
          <a:lstStyle>
            <a:lvl1pPr>
              <a:defRPr/>
            </a:lvl1pPr>
          </a:lstStyle>
          <a:p>
            <a:r>
              <a:rPr kumimoji="0" lang="el-GR" smtClean="0"/>
              <a:t>Στυλ κύριου τίτλου</a:t>
            </a:r>
            <a:endParaRPr kumimoji="0" lang="en-US"/>
          </a:p>
        </p:txBody>
      </p:sp>
      <p:sp>
        <p:nvSpPr>
          <p:cNvPr id="7" name="Θέση ημερομηνίας 6"/>
          <p:cNvSpPr>
            <a:spLocks noGrp="1"/>
          </p:cNvSpPr>
          <p:nvPr>
            <p:ph type="dt" sz="half" idx="10"/>
          </p:nvPr>
        </p:nvSpPr>
        <p:spPr/>
        <p:txBody>
          <a:bodyPr/>
          <a:lstStyle/>
          <a:p>
            <a:fld id="{0983129D-7E86-4F0C-8658-45C9F91AD887}" type="datetimeFigureOut">
              <a:rPr lang="el-GR" smtClean="0"/>
              <a:t>2/5/2023</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36994FCD-042B-4609-AD9F-F6C309231C8A}" type="slidenum">
              <a:rPr lang="el-GR" smtClean="0"/>
              <a:t>‹#›</a:t>
            </a:fld>
            <a:endParaRPr lang="el-GR" dirty="0"/>
          </a:p>
        </p:txBody>
      </p:sp>
      <p:sp>
        <p:nvSpPr>
          <p:cNvPr id="11" name="Θέση περιεχομένου 10"/>
          <p:cNvSpPr>
            <a:spLocks noGrp="1"/>
          </p:cNvSpPr>
          <p:nvPr>
            <p:ph sz="quarter" idx="2"/>
          </p:nvPr>
        </p:nvSpPr>
        <p:spPr>
          <a:xfrm>
            <a:off x="457200"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quarter" idx="4"/>
          </p:nvPr>
        </p:nvSpPr>
        <p:spPr>
          <a:xfrm>
            <a:off x="4371975"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Θέση κειμένου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
        <p:nvSpPr>
          <p:cNvPr id="14" name="Θέση κειμένου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6" name="Θέση ημερομηνίας 5"/>
          <p:cNvSpPr>
            <a:spLocks noGrp="1"/>
          </p:cNvSpPr>
          <p:nvPr>
            <p:ph type="dt" sz="half" idx="10"/>
          </p:nvPr>
        </p:nvSpPr>
        <p:spPr/>
        <p:txBody>
          <a:bodyPr rtlCol="0"/>
          <a:lstStyle/>
          <a:p>
            <a:fld id="{0983129D-7E86-4F0C-8658-45C9F91AD887}" type="datetimeFigureOut">
              <a:rPr lang="el-GR" smtClean="0"/>
              <a:t>2/5/2023</a:t>
            </a:fld>
            <a:endParaRPr lang="el-GR" dirty="0"/>
          </a:p>
        </p:txBody>
      </p:sp>
      <p:sp>
        <p:nvSpPr>
          <p:cNvPr id="7" name="Θέση αριθμού διαφάνειας 6"/>
          <p:cNvSpPr>
            <a:spLocks noGrp="1"/>
          </p:cNvSpPr>
          <p:nvPr>
            <p:ph type="sldNum" sz="quarter" idx="11"/>
          </p:nvPr>
        </p:nvSpPr>
        <p:spPr/>
        <p:txBody>
          <a:bodyPr rtlCol="0"/>
          <a:lstStyle/>
          <a:p>
            <a:fld id="{36994FCD-042B-4609-AD9F-F6C309231C8A}" type="slidenum">
              <a:rPr lang="el-GR" smtClean="0"/>
              <a:t>‹#›</a:t>
            </a:fld>
            <a:endParaRPr lang="el-GR" dirty="0"/>
          </a:p>
        </p:txBody>
      </p:sp>
      <p:sp>
        <p:nvSpPr>
          <p:cNvPr id="8" name="Θέση υποσέλιδου 7"/>
          <p:cNvSpPr>
            <a:spLocks noGrp="1"/>
          </p:cNvSpPr>
          <p:nvPr>
            <p:ph type="ftr" sz="quarter" idx="12"/>
          </p:nvPr>
        </p:nvSpPr>
        <p:spPr/>
        <p:txBody>
          <a:bodyPr rtlCol="0"/>
          <a:lstStyle/>
          <a:p>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983129D-7E86-4F0C-8658-45C9F91AD887}" type="datetimeFigureOut">
              <a:rPr lang="el-GR" smtClean="0"/>
              <a:t>2/5/2023</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36994FCD-042B-4609-AD9F-F6C309231C8A}"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Ευθεία γραμμή σύνδεσης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Τίτλο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8" name="Ευθεία γραμμή σύνδεσης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Ευθεία γραμμή σύνδεσης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Ευθεία γραμμή σύνδεσης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Ορθογώνιο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Ευθεία γραμμή σύνδεσης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Έλλειψη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Θέση περιεχομένου 17"/>
          <p:cNvSpPr>
            <a:spLocks noGrp="1"/>
          </p:cNvSpPr>
          <p:nvPr>
            <p:ph sz="quarter" idx="1"/>
          </p:nvPr>
        </p:nvSpPr>
        <p:spPr>
          <a:xfrm>
            <a:off x="304800" y="274320"/>
            <a:ext cx="5638800" cy="6327648"/>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Θέση ημερομηνίας 20"/>
          <p:cNvSpPr>
            <a:spLocks noGrp="1"/>
          </p:cNvSpPr>
          <p:nvPr>
            <p:ph type="dt" sz="half" idx="14"/>
          </p:nvPr>
        </p:nvSpPr>
        <p:spPr/>
        <p:txBody>
          <a:bodyPr rtlCol="0"/>
          <a:lstStyle/>
          <a:p>
            <a:fld id="{0983129D-7E86-4F0C-8658-45C9F91AD887}" type="datetimeFigureOut">
              <a:rPr lang="el-GR" smtClean="0"/>
              <a:t>2/5/2023</a:t>
            </a:fld>
            <a:endParaRPr lang="el-GR" dirty="0"/>
          </a:p>
        </p:txBody>
      </p:sp>
      <p:sp>
        <p:nvSpPr>
          <p:cNvPr id="22" name="Θέση αριθμού διαφάνειας 21"/>
          <p:cNvSpPr>
            <a:spLocks noGrp="1"/>
          </p:cNvSpPr>
          <p:nvPr>
            <p:ph type="sldNum" sz="quarter" idx="15"/>
          </p:nvPr>
        </p:nvSpPr>
        <p:spPr/>
        <p:txBody>
          <a:bodyPr rtlCol="0"/>
          <a:lstStyle/>
          <a:p>
            <a:fld id="{36994FCD-042B-4609-AD9F-F6C309231C8A}" type="slidenum">
              <a:rPr lang="el-GR" smtClean="0"/>
              <a:t>‹#›</a:t>
            </a:fld>
            <a:endParaRPr lang="el-GR" dirty="0"/>
          </a:p>
        </p:txBody>
      </p:sp>
      <p:sp>
        <p:nvSpPr>
          <p:cNvPr id="23" name="Θέση υποσέλιδου 22"/>
          <p:cNvSpPr>
            <a:spLocks noGrp="1"/>
          </p:cNvSpPr>
          <p:nvPr>
            <p:ph type="ftr" sz="quarter" idx="16"/>
          </p:nvPr>
        </p:nvSpPr>
        <p:spPr/>
        <p:txBody>
          <a:bodyPr rtlCol="0"/>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Ευθεία γραμμή σύνδεσης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Έλλειψη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Τίτλος 1"/>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dirty="0"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10" name="Ευθεία γραμμή σύνδεσης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Ορθογώνιο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Ευθεία γραμμή σύνδεσης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Ευθεία γραμμή σύνδεσης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Ευθεία γραμμή σύνδεσης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Θέση ημερομηνίας 16"/>
          <p:cNvSpPr>
            <a:spLocks noGrp="1"/>
          </p:cNvSpPr>
          <p:nvPr>
            <p:ph type="dt" sz="half" idx="10"/>
          </p:nvPr>
        </p:nvSpPr>
        <p:spPr/>
        <p:txBody>
          <a:bodyPr rtlCol="0"/>
          <a:lstStyle/>
          <a:p>
            <a:fld id="{0983129D-7E86-4F0C-8658-45C9F91AD887}" type="datetimeFigureOut">
              <a:rPr lang="el-GR" smtClean="0"/>
              <a:t>2/5/2023</a:t>
            </a:fld>
            <a:endParaRPr lang="el-GR" dirty="0"/>
          </a:p>
        </p:txBody>
      </p:sp>
      <p:sp>
        <p:nvSpPr>
          <p:cNvPr id="18" name="Θέση αριθμού διαφάνειας 17"/>
          <p:cNvSpPr>
            <a:spLocks noGrp="1"/>
          </p:cNvSpPr>
          <p:nvPr>
            <p:ph type="sldNum" sz="quarter" idx="11"/>
          </p:nvPr>
        </p:nvSpPr>
        <p:spPr/>
        <p:txBody>
          <a:bodyPr rtlCol="0"/>
          <a:lstStyle/>
          <a:p>
            <a:fld id="{36994FCD-042B-4609-AD9F-F6C309231C8A}" type="slidenum">
              <a:rPr lang="el-GR" smtClean="0"/>
              <a:t>‹#›</a:t>
            </a:fld>
            <a:endParaRPr lang="el-GR" dirty="0"/>
          </a:p>
        </p:txBody>
      </p:sp>
      <p:sp>
        <p:nvSpPr>
          <p:cNvPr id="21" name="Θέση υποσέλιδου 20"/>
          <p:cNvSpPr>
            <a:spLocks noGrp="1"/>
          </p:cNvSpPr>
          <p:nvPr>
            <p:ph type="ftr" sz="quarter" idx="12"/>
          </p:nvPr>
        </p:nvSpPr>
        <p:spPr/>
        <p:txBody>
          <a:bodyPr rtlCol="0"/>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l="-7000" r="-7000"/>
          </a:stretch>
        </a:blipFill>
        <a:effectLst/>
      </p:bgPr>
    </p:bg>
    <p:spTree>
      <p:nvGrpSpPr>
        <p:cNvPr id="1" name=""/>
        <p:cNvGrpSpPr/>
        <p:nvPr/>
      </p:nvGrpSpPr>
      <p:grpSpPr>
        <a:xfrm>
          <a:off x="0" y="0"/>
          <a:ext cx="0" cy="0"/>
          <a:chOff x="0" y="0"/>
          <a:chExt cx="0" cy="0"/>
        </a:xfrm>
      </p:grpSpPr>
      <p:sp>
        <p:nvSpPr>
          <p:cNvPr id="16" name="Ευθεία γραμμή σύνδεσης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Θέση τίτλου 21"/>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983129D-7E86-4F0C-8658-45C9F91AD887}" type="datetimeFigureOut">
              <a:rPr lang="el-GR" smtClean="0"/>
              <a:t>2/5/2023</a:t>
            </a:fld>
            <a:endParaRPr lang="el-GR" dirty="0"/>
          </a:p>
        </p:txBody>
      </p:sp>
      <p:sp>
        <p:nvSpPr>
          <p:cNvPr id="3" name="Θέση υποσέλιδου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dirty="0"/>
          </a:p>
        </p:txBody>
      </p:sp>
      <p:sp>
        <p:nvSpPr>
          <p:cNvPr id="7" name="Ευθεία γραμμή σύνδεσης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Ευθεία γραμμή σύνδεσης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Ορθογώνιο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Ευθεία γραμμή σύνδεσης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Έλλειψη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Θέση αριθμού διαφάνειας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6994FCD-042B-4609-AD9F-F6C309231C8A}" type="slidenum">
              <a:rPr lang="el-GR" smtClean="0"/>
              <a:t>‹#›</a:t>
            </a:fld>
            <a:endParaRPr lang="el-G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youtu.be/kGcrYkHwE80"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bg1iLMnKD-4"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youtu.be/1mHmiUpJehU"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el.wikipedia.org/wiki/%CE%9F%CF%81%CE%B3%CE%B1%CE%BD%CE%B9%CF%83%CE%BC%CF%8C%CF%82_%CE%97%CE%BD%CF%89%CE%BC%CE%AD%CE%BD%CF%89%CE%BD_%CE%95%CE%B8%CE%BD%CF%8E%CE%BD" TargetMode="External"/><Relationship Id="rId2" Type="http://schemas.openxmlformats.org/officeDocument/2006/relationships/hyperlink" Target="https://csr.ert.gr/keep/17-stoxoi-viosimis-anaptyxis/" TargetMode="External"/><Relationship Id="rId1" Type="http://schemas.openxmlformats.org/officeDocument/2006/relationships/slideLayout" Target="../slideLayouts/slideLayout2.xml"/><Relationship Id="rId6" Type="http://schemas.openxmlformats.org/officeDocument/2006/relationships/hyperlink" Target="https://amitos.library.uop.gr/xmlui/bitstream/handle/123456789/6400/Koroniadis_3033202004009.pdf?sequence=1&amp;isAllowed=y" TargetMode="External"/><Relationship Id="rId5" Type="http://schemas.openxmlformats.org/officeDocument/2006/relationships/hyperlink" Target="https://www.kpem.gr/semaeif/17stoxoi.pdf" TargetMode="External"/><Relationship Id="rId4" Type="http://schemas.openxmlformats.org/officeDocument/2006/relationships/hyperlink" Target="https://unric.org/el/17-%CF%83%CF%84%CE%BF%CF%87%CE%BF%CE%B9-%CE%B2%CE%B9%CF%89%CF%83%CE%B9%CE%BC%CE%B7%CF%83-%CE%B1%CE%BD%CE%B1%CF%80%CF%84%CF%85%CE%BE%CE%B7%CF%8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7000" r="-37000" b="-9000"/>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547664" y="2346478"/>
            <a:ext cx="6264695" cy="2880320"/>
          </a:xfrm>
        </p:spPr>
        <p:txBody>
          <a:bodyPr>
            <a:noAutofit/>
          </a:bodyPr>
          <a:lstStyle/>
          <a:p>
            <a:pPr algn="ctr"/>
            <a:r>
              <a:rPr lang="el-GR" sz="3200" dirty="0" smtClean="0"/>
              <a:t> </a:t>
            </a:r>
            <a:r>
              <a:rPr lang="el-GR" sz="3200" dirty="0" smtClean="0">
                <a:solidFill>
                  <a:schemeClr val="tx1"/>
                </a:solidFill>
                <a:effectLst>
                  <a:outerShdw blurRad="38100" dist="38100" dir="2700000" algn="tl">
                    <a:srgbClr val="000000">
                      <a:alpha val="43137"/>
                    </a:srgbClr>
                  </a:outerShdw>
                </a:effectLst>
              </a:rPr>
              <a:t>2</a:t>
            </a:r>
            <a:r>
              <a:rPr lang="el-GR" sz="3200" baseline="30000" dirty="0" smtClean="0">
                <a:solidFill>
                  <a:schemeClr val="tx1"/>
                </a:solidFill>
                <a:effectLst>
                  <a:outerShdw blurRad="38100" dist="38100" dir="2700000" algn="tl">
                    <a:srgbClr val="000000">
                      <a:alpha val="43137"/>
                    </a:srgbClr>
                  </a:outerShdw>
                </a:effectLst>
              </a:rPr>
              <a:t>ο</a:t>
            </a:r>
            <a:r>
              <a:rPr lang="el-GR" sz="3200" dirty="0" smtClean="0">
                <a:solidFill>
                  <a:schemeClr val="tx1"/>
                </a:solidFill>
                <a:effectLst>
                  <a:outerShdw blurRad="38100" dist="38100" dir="2700000" algn="tl">
                    <a:srgbClr val="000000">
                      <a:alpha val="43137"/>
                    </a:srgbClr>
                  </a:outerShdw>
                </a:effectLst>
              </a:rPr>
              <a:t> ΕΠΑ.Λ. Δράμας</a:t>
            </a:r>
          </a:p>
          <a:p>
            <a:pPr algn="ctr"/>
            <a:r>
              <a:rPr lang="el-GR" sz="2000" dirty="0" smtClean="0">
                <a:solidFill>
                  <a:schemeClr val="tx1"/>
                </a:solidFill>
                <a:effectLst>
                  <a:outerShdw blurRad="38100" dist="38100" dir="2700000" algn="tl">
                    <a:srgbClr val="000000">
                      <a:alpha val="43137"/>
                    </a:srgbClr>
                  </a:outerShdw>
                </a:effectLst>
              </a:rPr>
              <a:t>   Τομέας Υγείας Β΄ τάξη τμήμα 1</a:t>
            </a:r>
          </a:p>
          <a:p>
            <a:pPr algn="ctr"/>
            <a:r>
              <a:rPr lang="el-GR" sz="2000" dirty="0" smtClean="0">
                <a:solidFill>
                  <a:schemeClr val="tx1"/>
                </a:solidFill>
                <a:effectLst>
                  <a:outerShdw blurRad="38100" dist="38100" dir="2700000" algn="tl">
                    <a:srgbClr val="000000">
                      <a:alpha val="43137"/>
                    </a:srgbClr>
                  </a:outerShdw>
                </a:effectLst>
              </a:rPr>
              <a:t>     Θέμα: 17 στόχοι βιώσιμης ανάπτυξης.</a:t>
            </a:r>
          </a:p>
          <a:p>
            <a:pPr algn="ctr"/>
            <a:r>
              <a:rPr lang="el-GR" sz="2000" dirty="0" smtClean="0">
                <a:solidFill>
                  <a:schemeClr val="tx1"/>
                </a:solidFill>
                <a:effectLst>
                  <a:outerShdw blurRad="38100" dist="38100" dir="2700000" algn="tl">
                    <a:srgbClr val="000000">
                      <a:alpha val="43137"/>
                    </a:srgbClr>
                  </a:outerShdw>
                </a:effectLst>
              </a:rPr>
              <a:t>    Συγκεκριμένα ο 6</a:t>
            </a:r>
            <a:r>
              <a:rPr lang="el-GR" sz="2000" baseline="30000" dirty="0" smtClean="0">
                <a:solidFill>
                  <a:schemeClr val="tx1"/>
                </a:solidFill>
                <a:effectLst>
                  <a:outerShdw blurRad="38100" dist="38100" dir="2700000" algn="tl">
                    <a:srgbClr val="000000">
                      <a:alpha val="43137"/>
                    </a:srgbClr>
                  </a:outerShdw>
                </a:effectLst>
              </a:rPr>
              <a:t>ος</a:t>
            </a:r>
            <a:r>
              <a:rPr lang="el-GR" sz="2000" dirty="0" smtClean="0">
                <a:solidFill>
                  <a:schemeClr val="tx1"/>
                </a:solidFill>
                <a:effectLst>
                  <a:outerShdw blurRad="38100" dist="38100" dir="2700000" algn="tl">
                    <a:srgbClr val="000000">
                      <a:alpha val="43137"/>
                    </a:srgbClr>
                  </a:outerShdw>
                </a:effectLst>
              </a:rPr>
              <a:t>  στόχος που αφορά το     καθαρό νερό και την αποχέτευση </a:t>
            </a:r>
          </a:p>
          <a:p>
            <a:endParaRPr lang="el-GR" sz="2000" dirty="0"/>
          </a:p>
        </p:txBody>
      </p:sp>
      <p:sp>
        <p:nvSpPr>
          <p:cNvPr id="4" name="Ορθογώνιο 3"/>
          <p:cNvSpPr/>
          <p:nvPr/>
        </p:nvSpPr>
        <p:spPr>
          <a:xfrm>
            <a:off x="467544" y="580800"/>
            <a:ext cx="8446859"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Περιβαλλοντική εργασία</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34000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extLst>
              <a:ext uri="{BEBA8EAE-BF5A-486C-A8C5-ECC9F3942E4B}">
                <a14:imgProps xmlns:a14="http://schemas.microsoft.com/office/drawing/2010/main">
                  <a14:imgLayer r:embed="rId3">
                    <a14:imgEffect>
                      <a14:brightnessContrast bright="-10000"/>
                    </a14:imgEffect>
                  </a14:imgLayer>
                </a14:imgProps>
              </a:ext>
            </a:extLst>
          </a:blip>
          <a:srcRect/>
          <a:stretch>
            <a:fillRect l="-7000" r="-7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95536" y="359446"/>
            <a:ext cx="7467600" cy="6309914"/>
          </a:xfrm>
        </p:spPr>
        <p:txBody>
          <a:bodyPr/>
          <a:lstStyle/>
          <a:p>
            <a:r>
              <a:rPr lang="el-GR" b="1" dirty="0" smtClean="0"/>
              <a:t>15</a:t>
            </a:r>
            <a:r>
              <a:rPr lang="el-GR" b="1" baseline="30000" dirty="0" smtClean="0"/>
              <a:t>ος</a:t>
            </a:r>
            <a:r>
              <a:rPr lang="el-GR" b="1" dirty="0" smtClean="0"/>
              <a:t> Ζωή </a:t>
            </a:r>
            <a:r>
              <a:rPr lang="el-GR" b="1" dirty="0"/>
              <a:t>στη </a:t>
            </a:r>
            <a:r>
              <a:rPr lang="el-GR" b="1" dirty="0" smtClean="0"/>
              <a:t>Στεριά: </a:t>
            </a:r>
            <a:r>
              <a:rPr lang="el-GR" dirty="0"/>
              <a:t>Βιώσιμη διαχείριση των δασών, </a:t>
            </a:r>
            <a:r>
              <a:rPr lang="el-GR" dirty="0" smtClean="0"/>
              <a:t>καταπολέμηση της </a:t>
            </a:r>
            <a:r>
              <a:rPr lang="el-GR" dirty="0"/>
              <a:t>απερήμωσης, την ανάσχεση και </a:t>
            </a:r>
            <a:r>
              <a:rPr lang="el-GR" dirty="0" smtClean="0"/>
              <a:t>αντιστροφή της </a:t>
            </a:r>
            <a:r>
              <a:rPr lang="el-GR" dirty="0"/>
              <a:t>υποβάθμισης του εδάφους, ανάσχεση </a:t>
            </a:r>
            <a:r>
              <a:rPr lang="el-GR" dirty="0" smtClean="0"/>
              <a:t>της απώλειας βιοποικιλότητας.</a:t>
            </a:r>
          </a:p>
          <a:p>
            <a:r>
              <a:rPr lang="el-GR" b="1" dirty="0" smtClean="0"/>
              <a:t>16</a:t>
            </a:r>
            <a:r>
              <a:rPr lang="el-GR" b="1" baseline="30000" dirty="0" smtClean="0"/>
              <a:t>ος</a:t>
            </a:r>
            <a:r>
              <a:rPr lang="el-GR" b="1" dirty="0" smtClean="0"/>
              <a:t> Ειρήνη</a:t>
            </a:r>
            <a:r>
              <a:rPr lang="el-GR" b="1" dirty="0"/>
              <a:t>, </a:t>
            </a:r>
            <a:r>
              <a:rPr lang="el-GR" b="1" dirty="0" smtClean="0"/>
              <a:t>Δικαιοσύνη </a:t>
            </a:r>
            <a:r>
              <a:rPr lang="el-GR" b="1" dirty="0"/>
              <a:t>και </a:t>
            </a:r>
            <a:r>
              <a:rPr lang="el-GR" b="1" dirty="0" smtClean="0"/>
              <a:t>Ισχυροί Θεσμοί: </a:t>
            </a:r>
            <a:r>
              <a:rPr lang="el-GR" dirty="0"/>
              <a:t>Προώθηση δίκαιων, ειρηνικών και </a:t>
            </a:r>
            <a:r>
              <a:rPr lang="el-GR" dirty="0" smtClean="0"/>
              <a:t>χωρίς αποκλεισμούς κοινωνιών.</a:t>
            </a:r>
          </a:p>
          <a:p>
            <a:r>
              <a:rPr lang="el-GR" b="1" dirty="0" smtClean="0"/>
              <a:t>17</a:t>
            </a:r>
            <a:r>
              <a:rPr lang="el-GR" b="1" baseline="30000" dirty="0" smtClean="0"/>
              <a:t>ος</a:t>
            </a:r>
            <a:r>
              <a:rPr lang="el-GR" b="1" dirty="0" smtClean="0"/>
              <a:t> Συνεργασία </a:t>
            </a:r>
            <a:r>
              <a:rPr lang="el-GR" b="1" dirty="0"/>
              <a:t>για τους Σ</a:t>
            </a:r>
            <a:r>
              <a:rPr lang="el-GR" b="1" dirty="0" smtClean="0"/>
              <a:t>τόχους: </a:t>
            </a:r>
            <a:r>
              <a:rPr lang="el-GR" dirty="0"/>
              <a:t>Αναζωογόνηση της παγκόσμιας </a:t>
            </a:r>
            <a:r>
              <a:rPr lang="el-GR" dirty="0" smtClean="0"/>
              <a:t>συνεργασίας για </a:t>
            </a:r>
            <a:r>
              <a:rPr lang="el-GR" dirty="0"/>
              <a:t>την αειφόρο </a:t>
            </a:r>
            <a:r>
              <a:rPr lang="el-GR" dirty="0" smtClean="0"/>
              <a:t>ανάπτυξη.</a:t>
            </a:r>
          </a:p>
          <a:p>
            <a:endParaRPr lang="el-GR" dirty="0" smtClean="0"/>
          </a:p>
          <a:p>
            <a:pPr marL="0" indent="0">
              <a:buNone/>
            </a:pPr>
            <a:r>
              <a:rPr lang="el-GR" sz="2800" b="1" dirty="0" smtClean="0">
                <a:solidFill>
                  <a:srgbClr val="002060"/>
                </a:solidFill>
              </a:rPr>
              <a:t>Δες τα και σε ένα </a:t>
            </a:r>
            <a:r>
              <a:rPr lang="en-US" sz="2800" b="1" dirty="0" smtClean="0">
                <a:solidFill>
                  <a:srgbClr val="002060"/>
                </a:solidFill>
              </a:rPr>
              <a:t>hip-hop</a:t>
            </a:r>
            <a:r>
              <a:rPr lang="el-GR" sz="2800" b="1" dirty="0" smtClean="0">
                <a:solidFill>
                  <a:srgbClr val="002060"/>
                </a:solidFill>
              </a:rPr>
              <a:t> τραγούδι</a:t>
            </a:r>
            <a:r>
              <a:rPr lang="en-US" sz="2800" b="1" dirty="0" smtClean="0">
                <a:solidFill>
                  <a:srgbClr val="002060"/>
                </a:solidFill>
              </a:rPr>
              <a:t> </a:t>
            </a:r>
            <a:r>
              <a:rPr lang="el-GR" sz="2800" b="1" dirty="0" smtClean="0">
                <a:solidFill>
                  <a:srgbClr val="002060"/>
                </a:solidFill>
              </a:rPr>
              <a:t>που έφτιαξε ο Ο.Η.Ε.…</a:t>
            </a:r>
          </a:p>
          <a:p>
            <a:pPr marL="0" indent="0">
              <a:buNone/>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https://youtu.be/kGcrYkHwE80</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endPar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endParaRPr lang="el-GR" dirty="0" smtClean="0"/>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259159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extLst>
              <a:ext uri="{BEBA8EAE-BF5A-486C-A8C5-ECC9F3942E4B}">
                <a14:imgProps xmlns:a14="http://schemas.microsoft.com/office/drawing/2010/main">
                  <a14:imgLayer r:embed="rId3">
                    <a14:imgEffect>
                      <a14:brightnessContrast bright="-10000"/>
                    </a14:imgEffect>
                  </a14:imgLayer>
                </a14:imgProps>
              </a:ext>
            </a:extLst>
          </a:blip>
          <a:srcRect/>
          <a:stretch>
            <a:fillRect l="-7000" r="-7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755576" y="1196752"/>
            <a:ext cx="7467600" cy="3888432"/>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l-GR" sz="2800" b="1" dirty="0" smtClean="0"/>
              <a:t>Οι ΣΒΑ (Στόχοι </a:t>
            </a:r>
            <a:r>
              <a:rPr lang="el-GR" sz="2800" b="1" dirty="0"/>
              <a:t>Β</a:t>
            </a:r>
            <a:r>
              <a:rPr lang="el-GR" sz="2800" b="1" dirty="0" smtClean="0"/>
              <a:t>ιώσιμης </a:t>
            </a:r>
            <a:r>
              <a:rPr lang="el-GR" sz="2800" b="1" dirty="0"/>
              <a:t>Α</a:t>
            </a:r>
            <a:r>
              <a:rPr lang="el-GR" sz="2800" b="1" dirty="0" smtClean="0"/>
              <a:t>νάπτυξης) είναι αλληλοεξαρτώμενοι. Ως εκ τούτου, η παροχή καθαρού νερού και αποχέτευσης για όλους αποτελεί πρόδρομο για την επίτευξη πολλών από τους ΣΒΑ. Χωρίς την πρόοδο στον στόχο 6 οι άλλοι στόχοι δεν μπορούν να επιτευχθούν…</a:t>
            </a:r>
            <a:endParaRPr lang="el-GR" sz="2800" b="1" dirty="0"/>
          </a:p>
        </p:txBody>
      </p:sp>
    </p:spTree>
    <p:extLst>
      <p:ext uri="{BB962C8B-B14F-4D97-AF65-F5344CB8AC3E}">
        <p14:creationId xmlns:p14="http://schemas.microsoft.com/office/powerpoint/2010/main" val="28262338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076232" cy="1143000"/>
          </a:xfrm>
        </p:spPr>
        <p:txBody>
          <a:bodyPr>
            <a:noAutofit/>
          </a:bodyPr>
          <a:lstStyle/>
          <a:p>
            <a:r>
              <a:rPr lang="el-GR" sz="4000" b="1" dirty="0" smtClean="0">
                <a:effectLst>
                  <a:outerShdw blurRad="38100" dist="38100" dir="2700000" algn="tl">
                    <a:srgbClr val="000000">
                      <a:alpha val="43137"/>
                    </a:srgbClr>
                  </a:outerShdw>
                </a:effectLst>
              </a:rPr>
              <a:t>Και τωρα για το νερο…</a:t>
            </a:r>
            <a:endParaRPr lang="el-GR" sz="4000" b="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a:xfrm>
            <a:off x="457200" y="1600200"/>
            <a:ext cx="6998582" cy="4709120"/>
          </a:xfrm>
        </p:spPr>
        <p:txBody>
          <a:bodyPr/>
          <a:lstStyle/>
          <a:p>
            <a:pPr marL="0" indent="0">
              <a:buNone/>
            </a:pPr>
            <a:r>
              <a:rPr lang="el-GR" dirty="0"/>
              <a:t>To καθαρό και προσβάσιμο νερό για </a:t>
            </a:r>
            <a:r>
              <a:rPr lang="el-GR" dirty="0" smtClean="0"/>
              <a:t>όλους           είναι ένα </a:t>
            </a:r>
            <a:r>
              <a:rPr lang="el-GR" dirty="0"/>
              <a:t>απαραίτητο κομμάτι </a:t>
            </a:r>
            <a:r>
              <a:rPr lang="el-GR" dirty="0" smtClean="0"/>
              <a:t>κόσμου στον    οποίο </a:t>
            </a:r>
            <a:r>
              <a:rPr lang="el-GR" dirty="0"/>
              <a:t>θέλουμε να ζούμε. </a:t>
            </a:r>
            <a:r>
              <a:rPr lang="el-GR" dirty="0" smtClean="0"/>
              <a:t>Στον πλανήτη</a:t>
            </a:r>
            <a:r>
              <a:rPr lang="en-US" dirty="0"/>
              <a:t> </a:t>
            </a:r>
            <a:r>
              <a:rPr lang="el-GR" dirty="0" smtClean="0"/>
              <a:t>       υπάρχει </a:t>
            </a:r>
            <a:r>
              <a:rPr lang="el-GR" dirty="0"/>
              <a:t>επαρκές γλυκό </a:t>
            </a:r>
            <a:r>
              <a:rPr lang="el-GR" dirty="0" smtClean="0"/>
              <a:t>νερό</a:t>
            </a:r>
            <a:r>
              <a:rPr lang="en-US" dirty="0" smtClean="0"/>
              <a:t> </a:t>
            </a:r>
            <a:r>
              <a:rPr lang="el-GR" dirty="0" smtClean="0"/>
              <a:t>για </a:t>
            </a:r>
            <a:r>
              <a:rPr lang="el-GR" dirty="0"/>
              <a:t>να το πετύχουμε αυτό. Εξαιτίας </a:t>
            </a:r>
            <a:r>
              <a:rPr lang="el-GR" dirty="0" smtClean="0"/>
              <a:t>όμως </a:t>
            </a:r>
            <a:r>
              <a:rPr lang="el-GR" dirty="0"/>
              <a:t>των κακών οικονομικών συνθηκών και των ελλιπών υποδομών, κάθε χρόνο εκατομμύρια άνθρωποι και ιδίως παιδιά, πεθαίνουν από ασθένειες που συνδέονται με την ανεπαρκή παροχή νερού, την αποχέτευση και την υγιεινή.</a:t>
            </a: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732" y="1772816"/>
            <a:ext cx="1656184"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06236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655624" y="692696"/>
            <a:ext cx="7467600" cy="5760640"/>
          </a:xfrm>
        </p:spPr>
        <p:txBody>
          <a:bodyPr>
            <a:normAutofit/>
          </a:bodyPr>
          <a:lstStyle/>
          <a:p>
            <a:pPr marL="0" indent="0" fontAlgn="base">
              <a:buNone/>
            </a:pPr>
            <a:r>
              <a:rPr lang="el-GR" dirty="0"/>
              <a:t>H λειψυδρία, η κακή ποιότητα του νερού καθώς και οι ανεπαρκείς εγκαταστάσεις υγιεινής έχουν επιπτώσεις στην επισιτιστική ασφάλεια, στις επιλογές των νοικοκυριών και στις ευκαιρίες εκπαίδευσης για τις φτωχές οικογένειες στον κόσμο. Η ξηρασία πλήττει μερικές από τις φτωχότερες χώρες του πλανήτη, επιδεινώνοντας έτσι την πείνα και την κακή διατροφή</a:t>
            </a:r>
            <a:r>
              <a:rPr lang="el-GR" dirty="0" smtClean="0"/>
              <a:t>.</a:t>
            </a:r>
            <a:endParaRPr lang="el-GR" dirty="0"/>
          </a:p>
          <a:p>
            <a:pPr marL="0" indent="0" fontAlgn="base">
              <a:buNone/>
            </a:pPr>
            <a:r>
              <a:rPr lang="el-GR" dirty="0" smtClean="0"/>
              <a:t>Μέχρι </a:t>
            </a:r>
            <a:r>
              <a:rPr lang="el-GR" dirty="0"/>
              <a:t>το 2050, τουλάχιστον ένας </a:t>
            </a:r>
            <a:r>
              <a:rPr lang="el-GR" dirty="0" smtClean="0"/>
              <a:t>                                     στους </a:t>
            </a:r>
            <a:r>
              <a:rPr lang="el-GR" dirty="0"/>
              <a:t>τέσσερις ανθρώπους είναι </a:t>
            </a:r>
            <a:r>
              <a:rPr lang="el-GR" dirty="0" smtClean="0"/>
              <a:t>                                    πιθανό </a:t>
            </a:r>
            <a:r>
              <a:rPr lang="el-GR" dirty="0"/>
              <a:t>να ζει σε μία χώρα όπου </a:t>
            </a:r>
            <a:r>
              <a:rPr lang="el-GR" dirty="0" smtClean="0"/>
              <a:t>                                 θα </a:t>
            </a:r>
            <a:r>
              <a:rPr lang="el-GR" dirty="0"/>
              <a:t>βιώνει χρόνια ή </a:t>
            </a:r>
            <a:r>
              <a:rPr lang="el-GR" dirty="0" smtClean="0"/>
              <a:t>                                   επαναλαμβανόμενη </a:t>
            </a:r>
            <a:r>
              <a:rPr lang="el-GR" dirty="0"/>
              <a:t>έλλειψη </a:t>
            </a:r>
            <a:r>
              <a:rPr lang="el-GR" dirty="0" smtClean="0"/>
              <a:t>                               γλυκού </a:t>
            </a:r>
            <a:r>
              <a:rPr lang="el-GR" dirty="0"/>
              <a:t>νερού.</a:t>
            </a:r>
          </a:p>
          <a:p>
            <a:pPr marL="0" indent="0">
              <a:buNone/>
            </a:pP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048" y="3501008"/>
            <a:ext cx="2592288"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5430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7467600" cy="724942"/>
          </a:xfrm>
        </p:spPr>
        <p:txBody>
          <a:bodyPr>
            <a:normAutofit/>
          </a:bodyPr>
          <a:lstStyle/>
          <a:p>
            <a:r>
              <a:rPr lang="el-GR" sz="4000" b="1" dirty="0" smtClean="0">
                <a:effectLst>
                  <a:outerShdw blurRad="38100" dist="38100" dir="2700000" algn="tl">
                    <a:srgbClr val="000000">
                      <a:alpha val="43137"/>
                    </a:srgbClr>
                  </a:outerShdw>
                </a:effectLst>
              </a:rPr>
              <a:t>Στοιχεια και </a:t>
            </a:r>
            <a:r>
              <a:rPr lang="el-GR" sz="4000" b="1" dirty="0" err="1" smtClean="0">
                <a:effectLst>
                  <a:outerShdw blurRad="38100" dist="38100" dir="2700000" algn="tl">
                    <a:srgbClr val="000000">
                      <a:alpha val="43137"/>
                    </a:srgbClr>
                  </a:outerShdw>
                </a:effectLst>
              </a:rPr>
              <a:t>αριθμοι</a:t>
            </a:r>
            <a:r>
              <a:rPr lang="el-GR" sz="4000" b="1" dirty="0" smtClean="0">
                <a:effectLst>
                  <a:outerShdw blurRad="38100" dist="38100" dir="2700000" algn="tl">
                    <a:srgbClr val="000000">
                      <a:alpha val="43137"/>
                    </a:srgbClr>
                  </a:outerShdw>
                </a:effectLst>
              </a:rPr>
              <a:t>: </a:t>
            </a:r>
            <a:endParaRPr lang="el-GR" sz="4000" b="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a:xfrm>
            <a:off x="467544" y="980728"/>
            <a:ext cx="7467600" cy="5616624"/>
          </a:xfrm>
        </p:spPr>
        <p:txBody>
          <a:bodyPr>
            <a:normAutofit/>
          </a:bodyPr>
          <a:lstStyle/>
          <a:p>
            <a:r>
              <a:rPr lang="el-GR" dirty="0"/>
              <a:t>2,6 δισεκατομμύρια άνθρωποι απέκτησαν πρόσβαση σε βελτιωμένες πηγές πόσιμου νερού από το 1990, ωστόσο, 663 εκατομμύρια παραμένουν χωρίς </a:t>
            </a:r>
            <a:r>
              <a:rPr lang="el-GR" dirty="0" smtClean="0"/>
              <a:t>νερό</a:t>
            </a:r>
            <a:endParaRPr lang="el-GR" dirty="0"/>
          </a:p>
          <a:p>
            <a:r>
              <a:rPr lang="el-GR" dirty="0"/>
              <a:t>Τουλάχιστον 1,8 δισεκατομμύρια άνθρωποι παγκοσμίως χρησιμοποιούν πηγές πόσιμου νερού οι οποίες είναι μολυσμένες με περιττώματα</a:t>
            </a:r>
          </a:p>
          <a:p>
            <a:r>
              <a:rPr lang="el-GR" dirty="0"/>
              <a:t>Κατά το διάστημα 1990-2015, το ποσοστό του παγκόσμιου πληθυσμού που χρησιμοποιούσε βελτιωμένες πηγές πόσιμου νερού αυξήθηκε από 76% σε 91%</a:t>
            </a:r>
          </a:p>
          <a:p>
            <a:r>
              <a:rPr lang="el-GR" dirty="0"/>
              <a:t>2,4 δισεκατομμύρια άνθρωποι δεν έχουν πρόσβαση σε βασικές εγκαταστάσεις υγιεινής όπως τουαλέτες ή αποχωρητήρια</a:t>
            </a:r>
          </a:p>
          <a:p>
            <a:endParaRPr lang="el-GR" dirty="0"/>
          </a:p>
        </p:txBody>
      </p:sp>
    </p:spTree>
    <p:extLst>
      <p:ext uri="{BB962C8B-B14F-4D97-AF65-F5344CB8AC3E}">
        <p14:creationId xmlns:p14="http://schemas.microsoft.com/office/powerpoint/2010/main" val="2938147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188640"/>
            <a:ext cx="7467600" cy="6120680"/>
          </a:xfrm>
        </p:spPr>
        <p:txBody>
          <a:bodyPr/>
          <a:lstStyle/>
          <a:p>
            <a:r>
              <a:rPr lang="el-GR" dirty="0"/>
              <a:t>Η λειψυδρία, ωστόσο, επηρεάζει περισσότερο από το 40% του παγκόσμιου πληθυσμού ενώ προβλέπεται να αυξηθεί. Πάνω από 1,7 δισεκατομμύρια άνθρωποι ζουν αυτή τη στιγμή σε λεκάνες απορροής όπου η κατανάλωση του νερού ξεπερνά την προσφορά</a:t>
            </a:r>
          </a:p>
          <a:p>
            <a:r>
              <a:rPr lang="el-GR" dirty="0"/>
              <a:t>Περισσότερο από το 80% των λυμάτων που οφείλεται στις ανθρώπινες δραστηριότητές καταλήγει σε ποτάμια ή στη θάλασσα χωρίς καμία επεξεργασία</a:t>
            </a:r>
          </a:p>
          <a:p>
            <a:r>
              <a:rPr lang="el-GR" dirty="0"/>
              <a:t>Καθημερινά, περίπου 1000 παιδιά πεθαίνουν από αποτρέψιμες ασθένειες που προκαλούν διάρροια και οι οποίες σχετίζονται με </a:t>
            </a:r>
            <a:r>
              <a:rPr lang="el-GR" dirty="0" smtClean="0"/>
              <a:t>το </a:t>
            </a:r>
            <a:r>
              <a:rPr lang="el-GR" dirty="0"/>
              <a:t>νερό και </a:t>
            </a:r>
            <a:r>
              <a:rPr lang="el-GR" dirty="0" smtClean="0"/>
              <a:t>την </a:t>
            </a:r>
            <a:r>
              <a:rPr lang="el-GR" dirty="0"/>
              <a:t>υγιεινή</a:t>
            </a:r>
          </a:p>
          <a:p>
            <a:endParaRPr lang="el-GR" dirty="0"/>
          </a:p>
        </p:txBody>
      </p:sp>
    </p:spTree>
    <p:extLst>
      <p:ext uri="{BB962C8B-B14F-4D97-AF65-F5344CB8AC3E}">
        <p14:creationId xmlns:p14="http://schemas.microsoft.com/office/powerpoint/2010/main" val="652489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116632"/>
            <a:ext cx="7848872" cy="6552728"/>
          </a:xfrm>
        </p:spPr>
        <p:txBody>
          <a:bodyPr>
            <a:normAutofit/>
          </a:bodyPr>
          <a:lstStyle/>
          <a:p>
            <a:r>
              <a:rPr lang="el-GR" dirty="0"/>
              <a:t>H υδροηλεκτρική ενέργεια αποτελεί την πιο σημαντική και την πιο διαδεδομένη μορφή ανανεώσιμης ενέργειας ενώ από το 2011 έως σήμερα αντιπροσωπεύει το 16% της συνολικής παραγωγής ηλεκτρικής ενέργειας παγκοσμίως</a:t>
            </a:r>
          </a:p>
          <a:p>
            <a:r>
              <a:rPr lang="el-GR" dirty="0"/>
              <a:t>Περίπου το 70% του συνόλου του νερού που προέρχεται από τα ποτάμια, τις λίμνες και τον υδροφόρο ορίζοντα χρησιμοποιείται για την άρδευση</a:t>
            </a:r>
          </a:p>
          <a:p>
            <a:r>
              <a:rPr lang="el-GR" dirty="0"/>
              <a:t>Οι πλημμύρες και άλλες φυσικές καταστροφές που σχετίζονται με το νερό αντιπροσωπεύουν το 70% των θανάτων που οφείλονται σε φυσικές </a:t>
            </a:r>
            <a:r>
              <a:rPr lang="el-GR" dirty="0" smtClean="0"/>
              <a:t>καταστροφές</a:t>
            </a:r>
          </a:p>
          <a:p>
            <a:pPr marL="0" indent="0">
              <a:buNone/>
            </a:pPr>
            <a:endParaRPr lang="el-GR" dirty="0" smtClean="0"/>
          </a:p>
          <a:p>
            <a:pPr marL="0" indent="0">
              <a:buNone/>
            </a:pPr>
            <a:r>
              <a:rPr lang="el-GR" sz="2800" b="1" dirty="0" smtClean="0">
                <a:solidFill>
                  <a:srgbClr val="002060"/>
                </a:solidFill>
              </a:rPr>
              <a:t>Για όσους θεωρούμε το νερό δεδομένο…</a:t>
            </a:r>
          </a:p>
          <a:p>
            <a:pPr marL="0" indent="0">
              <a:buNone/>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https://</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youtu.be/bg1iLMnKD-4</a:t>
            </a:r>
            <a: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l-G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l-GR" dirty="0"/>
          </a:p>
        </p:txBody>
      </p:sp>
    </p:spTree>
    <p:extLst>
      <p:ext uri="{BB962C8B-B14F-4D97-AF65-F5344CB8AC3E}">
        <p14:creationId xmlns:p14="http://schemas.microsoft.com/office/powerpoint/2010/main" val="1748542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4000" r="-22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7647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8528"/>
            <a:ext cx="8136904" cy="1008112"/>
          </a:xfrm>
        </p:spPr>
        <p:txBody>
          <a:bodyPr>
            <a:noAutofit/>
          </a:bodyPr>
          <a:lstStyle/>
          <a:p>
            <a:r>
              <a:rPr lang="el-GR" sz="3600" b="1" dirty="0" smtClean="0">
                <a:effectLst>
                  <a:outerShdw blurRad="38100" dist="38100" dir="2700000" algn="tl">
                    <a:srgbClr val="000000">
                      <a:alpha val="43137"/>
                    </a:srgbClr>
                  </a:outerShdw>
                </a:effectLst>
              </a:rPr>
              <a:t>Ο στοχοσ 6 επιδιωκει εωσ το 2030:</a:t>
            </a:r>
            <a:endParaRPr lang="el-GR" sz="3600" b="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a:xfrm>
            <a:off x="395536" y="620688"/>
            <a:ext cx="8136904" cy="6408712"/>
          </a:xfrm>
        </p:spPr>
        <p:txBody>
          <a:bodyPr>
            <a:normAutofit fontScale="92500" lnSpcReduction="10000"/>
          </a:bodyPr>
          <a:lstStyle/>
          <a:p>
            <a:pPr marL="0" indent="0">
              <a:buNone/>
            </a:pPr>
            <a:endParaRPr lang="el-GR" dirty="0" smtClean="0"/>
          </a:p>
          <a:p>
            <a:r>
              <a:rPr lang="el-GR" sz="2600" b="1" dirty="0" smtClean="0"/>
              <a:t>6.1:</a:t>
            </a:r>
            <a:r>
              <a:rPr lang="el-GR" sz="2600" dirty="0" smtClean="0"/>
              <a:t>Επίτευξη </a:t>
            </a:r>
            <a:r>
              <a:rPr lang="el-GR" sz="2600" dirty="0"/>
              <a:t>καθολικής και ισότιμης πρόσβασης σε ασφαλές και προσιτό πόσιμο νερό για όλους. </a:t>
            </a:r>
            <a:endParaRPr lang="el-GR" sz="2600" dirty="0" smtClean="0"/>
          </a:p>
          <a:p>
            <a:r>
              <a:rPr lang="el-GR" sz="2600" b="1" dirty="0" smtClean="0"/>
              <a:t>6.2:</a:t>
            </a:r>
            <a:r>
              <a:rPr lang="el-GR" sz="2600" dirty="0" smtClean="0"/>
              <a:t>Επίτευξη </a:t>
            </a:r>
            <a:r>
              <a:rPr lang="el-GR" sz="2600" dirty="0"/>
              <a:t>επαρκούς και ισότιμης πρόσβασης σε εγκαταστάσεις/συστήματα υγιεινής για όλους, βάζοντας τέλος στην «ανοιχτή αφόδευση», δίνοντας ιδιαίτερη προσοχή στις ανάγκες των γυναικών και των κοριτσιών καθώς και εκείνων που βρίσκονται σε ευάλωτες καταστάσεις</a:t>
            </a:r>
            <a:r>
              <a:rPr lang="el-GR" sz="2600" dirty="0" smtClean="0"/>
              <a:t>.</a:t>
            </a:r>
          </a:p>
          <a:p>
            <a:r>
              <a:rPr lang="el-GR" sz="2600" b="1" dirty="0" smtClean="0"/>
              <a:t>6.3:</a:t>
            </a:r>
            <a:r>
              <a:rPr lang="el-GR" sz="2600" dirty="0" smtClean="0"/>
              <a:t>Βελτίωση </a:t>
            </a:r>
            <a:r>
              <a:rPr lang="el-GR" sz="2600" dirty="0"/>
              <a:t>της ποιότητας του νερού, μέσω της μείωσης της ρύπανσης, της εξάλειψης των απορρίψεων, της ελαχιστοποίησης της απελευθέρωσης επικίνδυνων χημικών και υλικών, της μείωσης, κατά το ήμισυ, του ποσοστού των ανεπεξέργαστων υγρών αποβλήτων, καθώς και της σημαντικής αύξησης της ανακύκλωσης και της ασφαλούς επαναχρησιμοποίησης του νερού σε παγκόσμιο επίπεδο.</a:t>
            </a:r>
          </a:p>
          <a:p>
            <a:endParaRPr lang="el-GR" dirty="0" smtClean="0"/>
          </a:p>
          <a:p>
            <a:endParaRPr lang="el-GR" dirty="0"/>
          </a:p>
        </p:txBody>
      </p:sp>
    </p:spTree>
    <p:extLst>
      <p:ext uri="{BB962C8B-B14F-4D97-AF65-F5344CB8AC3E}">
        <p14:creationId xmlns:p14="http://schemas.microsoft.com/office/powerpoint/2010/main" val="234669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332656"/>
            <a:ext cx="7467600" cy="6264696"/>
          </a:xfrm>
        </p:spPr>
        <p:txBody>
          <a:bodyPr/>
          <a:lstStyle/>
          <a:p>
            <a:r>
              <a:rPr lang="el-GR" b="1" dirty="0" smtClean="0"/>
              <a:t>6.4:</a:t>
            </a:r>
            <a:r>
              <a:rPr lang="el-GR" dirty="0" smtClean="0"/>
              <a:t>Ουσιαστική </a:t>
            </a:r>
            <a:r>
              <a:rPr lang="el-GR" dirty="0"/>
              <a:t>αύξηση της αποδοτικότητας της χρήσης του ύδατος σε όλους τους τομείς και διασφάλιση της βιώσιμης άντλησης και προμήθειας πόσιμου νερού, προκειμένου να αντιμετωπιστεί η λειψυδρία και να μειωθεί σημαντικά ο αριθμός των ανθρώπων που πλήττονται από την έλλειψη νερού</a:t>
            </a:r>
            <a:r>
              <a:rPr lang="el-GR" dirty="0" smtClean="0"/>
              <a:t>.</a:t>
            </a:r>
          </a:p>
          <a:p>
            <a:r>
              <a:rPr lang="el-GR" b="1" dirty="0" smtClean="0"/>
              <a:t>6.5:</a:t>
            </a:r>
            <a:r>
              <a:rPr lang="el-GR" dirty="0" smtClean="0"/>
              <a:t>Εφαρμογή </a:t>
            </a:r>
            <a:r>
              <a:rPr lang="el-GR" dirty="0"/>
              <a:t>της ολοκληρωμένης διαχείρισης των υδατικών πόρων, σε όλα τα </a:t>
            </a:r>
            <a:r>
              <a:rPr lang="el-GR" dirty="0" smtClean="0"/>
              <a:t>επίπεδα, μέσω </a:t>
            </a:r>
            <a:r>
              <a:rPr lang="el-GR" dirty="0"/>
              <a:t>της διασυνοριακής συνεργασίας, ως ενδείκνυται</a:t>
            </a:r>
            <a:r>
              <a:rPr lang="el-GR" dirty="0" smtClean="0"/>
              <a:t>.</a:t>
            </a:r>
          </a:p>
          <a:p>
            <a:r>
              <a:rPr lang="el-GR" b="1" dirty="0" smtClean="0"/>
              <a:t>6.6:</a:t>
            </a:r>
            <a:r>
              <a:rPr lang="el-GR" dirty="0" smtClean="0"/>
              <a:t>Έως </a:t>
            </a:r>
            <a:r>
              <a:rPr lang="el-GR" dirty="0"/>
              <a:t>το 2020, προστασία και αποκατάσταση των υδατικών οικοσυστημάτων, συμπεριλαμβανομένων των βουνών, των δασών, των υδροβιότοπων, των ποταμών, των υδροφόρων οριζόντων και των </a:t>
            </a:r>
            <a:r>
              <a:rPr lang="el-GR" dirty="0" smtClean="0"/>
              <a:t>λιμνών.</a:t>
            </a:r>
            <a:endParaRPr lang="el-GR" dirty="0"/>
          </a:p>
          <a:p>
            <a:endParaRPr lang="el-GR" dirty="0"/>
          </a:p>
        </p:txBody>
      </p:sp>
    </p:spTree>
    <p:extLst>
      <p:ext uri="{BB962C8B-B14F-4D97-AF65-F5344CB8AC3E}">
        <p14:creationId xmlns:p14="http://schemas.microsoft.com/office/powerpoint/2010/main" val="35388080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t="-5000" r="-1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8707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539552" y="260648"/>
            <a:ext cx="7467600" cy="5472608"/>
          </a:xfrm>
        </p:spPr>
        <p:txBody>
          <a:bodyPr>
            <a:normAutofit/>
          </a:bodyPr>
          <a:lstStyle/>
          <a:p>
            <a:pPr marL="0" indent="0">
              <a:buNone/>
            </a:pPr>
            <a:endParaRPr lang="el-GR" dirty="0" smtClean="0"/>
          </a:p>
          <a:p>
            <a:r>
              <a:rPr lang="el-GR" b="1" dirty="0" smtClean="0"/>
              <a:t>6.α:</a:t>
            </a:r>
            <a:r>
              <a:rPr lang="el-GR" dirty="0" smtClean="0"/>
              <a:t>Επέκταση </a:t>
            </a:r>
            <a:r>
              <a:rPr lang="el-GR" dirty="0"/>
              <a:t>της διεθνούς συνεργασίας και υποστήριξη της οικοδόμησης-ικανοτήτων των αναπτυσσόμενων χωρών σε δραστηριότητες και προγράμματα που σχετίζονται με το νερό και την υγιεινή, όπως τη συλλογή υδάτων, την αφαλάτωση, την αποδοτικότητα χρήσης των υδατικών πόρων, την επεξεργασία υγρών αποβλήτων, και τις τεχνολογίες ανακύκλωσης και επαναχρησιμοποίησης ύδατος</a:t>
            </a:r>
            <a:r>
              <a:rPr lang="el-GR" dirty="0" smtClean="0"/>
              <a:t>.</a:t>
            </a:r>
          </a:p>
          <a:p>
            <a:r>
              <a:rPr lang="el-GR" b="1" dirty="0" smtClean="0"/>
              <a:t>6.β:</a:t>
            </a:r>
            <a:r>
              <a:rPr lang="el-GR" dirty="0" smtClean="0"/>
              <a:t>Στήριξη </a:t>
            </a:r>
            <a:r>
              <a:rPr lang="el-GR" dirty="0"/>
              <a:t>και ενδυνάμωση της συμμετοχής των τοπικών κοινοτήτων στη βελτίωση της διαχείρισης του νερού και των εγκαταστάσεων </a:t>
            </a:r>
            <a:r>
              <a:rPr lang="el-GR" dirty="0" smtClean="0"/>
              <a:t>υγιεινής.</a:t>
            </a:r>
            <a:endParaRPr lang="el-GR" dirty="0"/>
          </a:p>
        </p:txBody>
      </p:sp>
    </p:spTree>
    <p:extLst>
      <p:ext uri="{BB962C8B-B14F-4D97-AF65-F5344CB8AC3E}">
        <p14:creationId xmlns:p14="http://schemas.microsoft.com/office/powerpoint/2010/main" val="2959051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5" name="Ορθογώνιο 4"/>
          <p:cNvSpPr/>
          <p:nvPr/>
        </p:nvSpPr>
        <p:spPr>
          <a:xfrm>
            <a:off x="1115616" y="980728"/>
            <a:ext cx="6654614" cy="2520280"/>
          </a:xfrm>
          <a:prstGeom prst="rect">
            <a:avLst/>
          </a:prstGeom>
          <a:noFill/>
        </p:spPr>
        <p:txBody>
          <a:bodyPr wrap="none" lIns="91440" tIns="45720" rIns="91440" bIns="45720">
            <a:prstTxWarp prst="textTriangl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smtClean="0">
                <a:ln w="11430"/>
                <a:solidFill>
                  <a:srgbClr val="FF0000"/>
                </a:solidFill>
                <a:effectLst>
                  <a:outerShdw blurRad="50800" dist="39000" dir="5460000" algn="tl">
                    <a:srgbClr val="000000">
                      <a:alpha val="38000"/>
                    </a:srgbClr>
                  </a:outerShdw>
                </a:effectLst>
              </a:rPr>
              <a:t>ΤΙ ΛΕΣ?</a:t>
            </a:r>
          </a:p>
          <a:p>
            <a:pPr algn="ctr"/>
            <a:r>
              <a:rPr lang="el-GR" sz="5400" b="1" dirty="0" smtClean="0">
                <a:ln w="11430"/>
                <a:solidFill>
                  <a:srgbClr val="FF0000"/>
                </a:solidFill>
                <a:effectLst>
                  <a:outerShdw blurRad="50800" dist="39000" dir="5460000" algn="tl">
                    <a:srgbClr val="000000">
                      <a:alpha val="38000"/>
                    </a:srgbClr>
                  </a:outerShdw>
                </a:effectLst>
              </a:rPr>
              <a:t>ΜΠΟΡΟΥΜΕ ΝΑ ΤΑ</a:t>
            </a:r>
          </a:p>
          <a:p>
            <a:pPr algn="ctr"/>
            <a:r>
              <a:rPr lang="el-GR" sz="5400" b="1" dirty="0" smtClean="0">
                <a:ln w="11430"/>
                <a:solidFill>
                  <a:srgbClr val="FF0000"/>
                </a:solidFill>
                <a:effectLst>
                  <a:outerShdw blurRad="50800" dist="39000" dir="5460000" algn="tl">
                    <a:srgbClr val="000000">
                      <a:alpha val="38000"/>
                    </a:srgbClr>
                  </a:outerShdw>
                </a:effectLst>
              </a:rPr>
              <a:t> ΚΑΤΑΦΕΡΟΥΜΕ?</a:t>
            </a:r>
            <a:endParaRPr lang="el-GR" sz="5400" b="1" dirty="0">
              <a:ln w="11430"/>
              <a:solidFill>
                <a:srgbClr val="FF0000"/>
              </a:solidFill>
              <a:effectLst>
                <a:outerShdw blurRad="50800" dist="39000" dir="5460000" algn="tl">
                  <a:srgbClr val="000000">
                    <a:alpha val="38000"/>
                  </a:srgbClr>
                </a:outerShdw>
              </a:effectLst>
            </a:endParaRPr>
          </a:p>
        </p:txBody>
      </p:sp>
      <p:sp>
        <p:nvSpPr>
          <p:cNvPr id="2" name="Ορθογώνιο 1"/>
          <p:cNvSpPr/>
          <p:nvPr/>
        </p:nvSpPr>
        <p:spPr>
          <a:xfrm>
            <a:off x="1835696" y="3933056"/>
            <a:ext cx="5544616"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smtClean="0">
                <a:ln w="11430"/>
                <a:solidFill>
                  <a:schemeClr val="accent1">
                    <a:lumMod val="75000"/>
                  </a:schemeClr>
                </a:solidFill>
                <a:effectLst>
                  <a:outerShdw blurRad="50800" dist="39000" dir="5460000" algn="tl">
                    <a:srgbClr val="000000">
                      <a:alpha val="38000"/>
                    </a:srgbClr>
                  </a:outerShdw>
                </a:effectLst>
              </a:rPr>
              <a:t>Ας δούμε που βρισκόμαστε…</a:t>
            </a:r>
            <a:endParaRPr lang="el-GR" sz="5400" b="1" cap="none" spc="0" dirty="0">
              <a:ln w="11430"/>
              <a:solidFill>
                <a:schemeClr val="accent1">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0056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1412776"/>
            <a:ext cx="7467600" cy="5737848"/>
          </a:xfrm>
        </p:spPr>
        <p:txBody>
          <a:bodyPr/>
          <a:lstStyle/>
          <a:p>
            <a:pPr marL="0" indent="0">
              <a:buNone/>
            </a:pPr>
            <a:r>
              <a:rPr lang="el-GR" sz="2800" b="1" dirty="0"/>
              <a:t>Π</a:t>
            </a:r>
            <a:r>
              <a:rPr lang="el-GR" sz="2800" b="1" dirty="0" smtClean="0"/>
              <a:t>όσιμο νερό (στόχος 6.1)</a:t>
            </a:r>
            <a:endParaRPr lang="el-GR" sz="2800" b="1" dirty="0"/>
          </a:p>
          <a:p>
            <a:r>
              <a:rPr lang="el-GR" dirty="0" smtClean="0"/>
              <a:t>Ασθένειες όπως η διάρροια, η χολέρα, η πολιομυελίτιδα και ο τύφος μεταδίδονται από μολυσμένο νερό συνεχίζουν να προκαλούν περίπου 485.000 θανάτους κάθε χρόνο</a:t>
            </a:r>
          </a:p>
          <a:p>
            <a:r>
              <a:rPr lang="el-GR" dirty="0" smtClean="0"/>
              <a:t>Μέχρι </a:t>
            </a:r>
            <a:r>
              <a:rPr lang="el-GR" dirty="0"/>
              <a:t>το 2017, 80 χώρες παρείχαν πρόσβαση σε καθαρό νερό για περισσότερο από το 99% του πληθυσμού </a:t>
            </a:r>
            <a:r>
              <a:rPr lang="el-GR" dirty="0" smtClean="0"/>
              <a:t>τους</a:t>
            </a:r>
          </a:p>
          <a:p>
            <a:r>
              <a:rPr lang="el-GR" dirty="0"/>
              <a:t>Από το 2000 έως το 2017, ο παγκόσμιος πληθυσμός που δεν είχε πρόσβαση σε καθαρό νερό μειώθηκε από σχεδόν 20% σε περίπου 10%.</a:t>
            </a:r>
          </a:p>
          <a:p>
            <a:endParaRPr lang="el-GR" dirty="0"/>
          </a:p>
        </p:txBody>
      </p:sp>
      <p:sp>
        <p:nvSpPr>
          <p:cNvPr id="4" name="Τίτλος 1"/>
          <p:cNvSpPr txBox="1">
            <a:spLocks/>
          </p:cNvSpPr>
          <p:nvPr/>
        </p:nvSpPr>
        <p:spPr>
          <a:xfrm>
            <a:off x="457200" y="260648"/>
            <a:ext cx="7427168" cy="94096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l-GR" sz="4000" b="1" dirty="0" smtClean="0">
                <a:effectLst>
                  <a:outerShdw blurRad="38100" dist="38100" dir="2700000" algn="tl">
                    <a:srgbClr val="000000">
                      <a:alpha val="43137"/>
                    </a:srgbClr>
                  </a:outerShdw>
                </a:effectLst>
              </a:rPr>
              <a:t>Σε παγκοσμιο επιπεδο…</a:t>
            </a:r>
            <a:endParaRPr lang="el-G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84034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t="2000" r="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819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188640"/>
            <a:ext cx="7848872" cy="6552728"/>
          </a:xfrm>
        </p:spPr>
        <p:txBody>
          <a:bodyPr>
            <a:normAutofit lnSpcReduction="10000"/>
          </a:bodyPr>
          <a:lstStyle/>
          <a:p>
            <a:pPr marL="0" indent="0">
              <a:buNone/>
            </a:pPr>
            <a:r>
              <a:rPr lang="el-GR" sz="2800" b="1" dirty="0" smtClean="0"/>
              <a:t>Υγιεινή (στόχος 6.2)</a:t>
            </a:r>
            <a:endParaRPr lang="el-GR" sz="2800" b="1" dirty="0"/>
          </a:p>
          <a:p>
            <a:r>
              <a:rPr lang="el-GR" dirty="0" smtClean="0"/>
              <a:t>Από το 2017, το 22% των εγκαταστάσεων υγειονομικής περίθαλψης στις λιγότερο ανεπτυγμένες χώρες δεν είχαν υπηρεσία ύδρευσης, ενώ παρόμοιοι αριθμοί δεν είχαν υπηρεσίες υγιεινής και διαχείρισης απορριμμάτων</a:t>
            </a:r>
          </a:p>
          <a:p>
            <a:r>
              <a:rPr lang="el-GR" dirty="0" smtClean="0"/>
              <a:t>4,5 δισεκατομμύρια άνθρωποι δεν έχουν επί του παρόντος εγκαταστάσεις υγιεινής με ασφάλεια</a:t>
            </a:r>
          </a:p>
          <a:p>
            <a:r>
              <a:rPr lang="el-GR" dirty="0" smtClean="0"/>
              <a:t>Σε παγκόσμιο επίπεδο, το ποσοστό του πληθυσμο</a:t>
            </a:r>
            <a:r>
              <a:rPr lang="el-GR" dirty="0"/>
              <a:t>ύ</a:t>
            </a:r>
            <a:r>
              <a:rPr lang="el-GR" dirty="0" smtClean="0"/>
              <a:t> που χρησιμοποιεί ασφαλώς διαχειριζόμενες υπηρεσίες υγιεινής αυξήθηκε από 28% το 2000 σε 45% το 2017</a:t>
            </a:r>
            <a:endParaRPr lang="en-US" dirty="0" smtClean="0"/>
          </a:p>
          <a:p>
            <a:r>
              <a:rPr lang="el-GR" dirty="0"/>
              <a:t>Συνολικά, εξακολουθούν να υπάρχουν 701 εκατομμύρια άνθρωποι σε όλο τον κόσμο που έπρεπε να ασκήσουν ανοιχτή αφόδευση το 2017. ο αριθμός αυτός είχε μειωθεί το 2020 σε 673 εκατομμύρια άτομα που έκαναν ανοιχτή αφόδευση</a:t>
            </a:r>
          </a:p>
          <a:p>
            <a:endParaRPr lang="el-GR" dirty="0"/>
          </a:p>
        </p:txBody>
      </p:sp>
    </p:spTree>
    <p:extLst>
      <p:ext uri="{BB962C8B-B14F-4D97-AF65-F5344CB8AC3E}">
        <p14:creationId xmlns:p14="http://schemas.microsoft.com/office/powerpoint/2010/main" val="23743755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962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332656"/>
            <a:ext cx="7467600" cy="6141296"/>
          </a:xfrm>
        </p:spPr>
        <p:txBody>
          <a:bodyPr>
            <a:normAutofit/>
          </a:bodyPr>
          <a:lstStyle/>
          <a:p>
            <a:pPr marL="0" indent="0">
              <a:buNone/>
            </a:pPr>
            <a:r>
              <a:rPr lang="el-GR" sz="2800" b="1" dirty="0" smtClean="0"/>
              <a:t>Βελτίωση της ποιότητας του νερού, επεξεργασία λυμάτων και ασφαλής επαναχρησιμοποίηση (στόχος 6.3)</a:t>
            </a:r>
          </a:p>
          <a:p>
            <a:r>
              <a:rPr lang="el-GR" dirty="0" smtClean="0"/>
              <a:t>Προκαταρκτικές εκτιμήσεις από 79 κυρίως χώρες υψηλού εισοδήματος το 2019 υποδηλώνουν ότι, στο ένα τέταρτο περίπου των χωρών, λιγότερο από το ήμισυ του συνόλου των ροών οικιακών λυμάτων υποβλήθηκε σε ασφαλή επεξεργασία</a:t>
            </a:r>
          </a:p>
          <a:p>
            <a:r>
              <a:rPr lang="el-GR" dirty="0"/>
              <a:t>Το 60% των υδάτινων σωμάτων, </a:t>
            </a:r>
            <a:r>
              <a:rPr lang="el-GR" dirty="0" smtClean="0"/>
              <a:t>αξιολογήθηκαν </a:t>
            </a:r>
            <a:r>
              <a:rPr lang="el-GR" dirty="0"/>
              <a:t>σε 89 χώρες έχουν καλή ποιότητα νερού </a:t>
            </a:r>
            <a:r>
              <a:rPr lang="el-GR" dirty="0" smtClean="0"/>
              <a:t>περιβάλλοντος</a:t>
            </a:r>
          </a:p>
          <a:p>
            <a:r>
              <a:rPr lang="el-GR" dirty="0" smtClean="0"/>
              <a:t>19 </a:t>
            </a:r>
            <a:r>
              <a:rPr lang="el-GR" dirty="0"/>
              <a:t>από τις 49 χώρες που υποβάλλουν έκθεση τόσο το 2017 όσο και το 2020 είναι σε καλό δρόμο για τη βελτίωση της ποιότητας του </a:t>
            </a:r>
            <a:r>
              <a:rPr lang="el-GR" dirty="0" smtClean="0"/>
              <a:t>νερού</a:t>
            </a:r>
            <a:endParaRPr lang="el-GR" dirty="0"/>
          </a:p>
          <a:p>
            <a:endParaRPr lang="el-GR" dirty="0"/>
          </a:p>
          <a:p>
            <a:endParaRPr lang="el-GR" dirty="0" smtClean="0"/>
          </a:p>
        </p:txBody>
      </p:sp>
    </p:spTree>
    <p:extLst>
      <p:ext uri="{BB962C8B-B14F-4D97-AF65-F5344CB8AC3E}">
        <p14:creationId xmlns:p14="http://schemas.microsoft.com/office/powerpoint/2010/main" val="1175947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4943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260648"/>
            <a:ext cx="7467600" cy="6453336"/>
          </a:xfrm>
        </p:spPr>
        <p:txBody>
          <a:bodyPr>
            <a:normAutofit/>
          </a:bodyPr>
          <a:lstStyle/>
          <a:p>
            <a:pPr marL="0" indent="0">
              <a:buNone/>
            </a:pPr>
            <a:r>
              <a:rPr lang="el-GR" sz="2800" b="1" dirty="0" smtClean="0"/>
              <a:t>Αύξηση της αποδοτικότητας χρήσης νερού και εξασφάλιση παροχής γλυκού νερού (στόχος 6.4)</a:t>
            </a:r>
            <a:endParaRPr lang="el-GR" sz="2800" b="1" dirty="0"/>
          </a:p>
          <a:p>
            <a:r>
              <a:rPr lang="el-GR" dirty="0" smtClean="0"/>
              <a:t>Το 2017, η Κεντρική και Νότια Ασία και η Βόρεια Αφρική κατέγραψαν πολύ υψηλό </a:t>
            </a:r>
            <a:r>
              <a:rPr lang="el-GR" u="sng" dirty="0" smtClean="0"/>
              <a:t>υδατικό στρες</a:t>
            </a:r>
            <a:r>
              <a:rPr lang="el-GR" dirty="0" smtClean="0"/>
              <a:t>- που ορίζεται ως η αναλογία του γλυκού νερού που αποσύρεται προς το σύνολο των ανανεώσιμων πόρων γλυκού νερού- άνω του 70%. Ακολουθούν η Δυτική Ασία και η Ανατολική Ασία με υψηλή υδατική καταπόνηση 54% και 46% αντίστοιχα </a:t>
            </a:r>
          </a:p>
          <a:p>
            <a:r>
              <a:rPr lang="el-GR" dirty="0"/>
              <a:t>Μεταξύ 2015 και 2018, η αποδοτικότητα χρήσης νερού αυξήθηκε κατά περίπου 10% </a:t>
            </a:r>
            <a:r>
              <a:rPr lang="el-GR" dirty="0" smtClean="0"/>
              <a:t>παγκοσμίως</a:t>
            </a:r>
          </a:p>
          <a:p>
            <a:r>
              <a:rPr lang="el-GR" dirty="0"/>
              <a:t>Επίσης, μεταξύ 2015 και 2018, η αποδοτικότητα χρήσης νερού αυξήθηκε στον βιομηχανικό τομέα κατά 15</a:t>
            </a:r>
            <a:r>
              <a:rPr lang="el-GR" dirty="0" smtClean="0"/>
              <a:t>%, </a:t>
            </a:r>
            <a:r>
              <a:rPr lang="el-GR" dirty="0"/>
              <a:t>στον τομέα των υπηρεσιών κατά 8% </a:t>
            </a:r>
            <a:r>
              <a:rPr lang="el-GR" dirty="0" smtClean="0"/>
              <a:t>και </a:t>
            </a:r>
            <a:r>
              <a:rPr lang="el-GR" dirty="0"/>
              <a:t>στον τομέα της γεωργίας κατά 8</a:t>
            </a:r>
            <a:r>
              <a:rPr lang="el-GR" dirty="0" smtClean="0"/>
              <a:t>%.</a:t>
            </a:r>
            <a:endParaRPr lang="el-GR" dirty="0"/>
          </a:p>
          <a:p>
            <a:endParaRPr lang="el-GR" dirty="0"/>
          </a:p>
          <a:p>
            <a:endParaRPr lang="el-GR" dirty="0"/>
          </a:p>
        </p:txBody>
      </p:sp>
    </p:spTree>
    <p:extLst>
      <p:ext uri="{BB962C8B-B14F-4D97-AF65-F5344CB8AC3E}">
        <p14:creationId xmlns:p14="http://schemas.microsoft.com/office/powerpoint/2010/main" val="37292950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6000" t="-2000" r="-26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1823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extLst>
              <a:ext uri="{BEBA8EAE-BF5A-486C-A8C5-ECC9F3942E4B}">
                <a14:imgProps xmlns:a14="http://schemas.microsoft.com/office/drawing/2010/main">
                  <a14:imgLayer r:embed="rId3">
                    <a14:imgEffect>
                      <a14:brightnessContrast bright="-10000"/>
                    </a14:imgEffect>
                  </a14:imgLayer>
                </a14:imgProps>
              </a:ext>
            </a:extLst>
          </a:blip>
          <a:srcRect/>
          <a:stretch>
            <a:fillRect l="-7000" r="-7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dirty="0" smtClean="0">
                <a:effectLst>
                  <a:outerShdw blurRad="38100" dist="38100" dir="2700000" algn="tl">
                    <a:srgbClr val="000000">
                      <a:alpha val="43137"/>
                    </a:srgbClr>
                  </a:outerShdw>
                </a:effectLst>
              </a:rPr>
              <a:t>Περιεχομενα:</a:t>
            </a:r>
            <a:endParaRPr lang="el-GR" sz="4000" b="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p:txBody>
          <a:bodyPr/>
          <a:lstStyle/>
          <a:p>
            <a:r>
              <a:rPr lang="el-GR" dirty="0" smtClean="0"/>
              <a:t>Εισαγωγή</a:t>
            </a:r>
          </a:p>
          <a:p>
            <a:r>
              <a:rPr lang="el-GR" dirty="0" smtClean="0"/>
              <a:t>Λίγα λόγια για τους 17 στόχους βιώσιμης ανάπτυξης του Ο.Η.Ε.</a:t>
            </a:r>
          </a:p>
          <a:p>
            <a:r>
              <a:rPr lang="el-GR" dirty="0" smtClean="0"/>
              <a:t>Στόχος 6: καθαρό νερό και αποχέτευση</a:t>
            </a:r>
          </a:p>
          <a:p>
            <a:r>
              <a:rPr lang="el-GR" dirty="0" smtClean="0"/>
              <a:t>Η έως τώρα πρόοδος προς την επίτευξη του 6</a:t>
            </a:r>
            <a:r>
              <a:rPr lang="el-GR" baseline="30000" dirty="0" smtClean="0"/>
              <a:t>ου</a:t>
            </a:r>
            <a:r>
              <a:rPr lang="el-GR" dirty="0" smtClean="0"/>
              <a:t> στόχου</a:t>
            </a:r>
          </a:p>
          <a:p>
            <a:pPr marL="0" indent="0">
              <a:buNone/>
            </a:pPr>
            <a:r>
              <a:rPr lang="el-GR" dirty="0" smtClean="0"/>
              <a:t>     </a:t>
            </a:r>
            <a:r>
              <a:rPr lang="el-GR" dirty="0" smtClean="0">
                <a:solidFill>
                  <a:schemeClr val="accent1">
                    <a:lumMod val="75000"/>
                  </a:schemeClr>
                </a:solidFill>
              </a:rPr>
              <a:t>*</a:t>
            </a:r>
            <a:r>
              <a:rPr lang="el-GR" dirty="0" smtClean="0"/>
              <a:t> πρόοδος σε παγκόσμιο επίπεδο</a:t>
            </a:r>
          </a:p>
          <a:p>
            <a:pPr marL="0" indent="0">
              <a:buNone/>
            </a:pPr>
            <a:r>
              <a:rPr lang="el-GR" dirty="0" smtClean="0">
                <a:solidFill>
                  <a:schemeClr val="accent1">
                    <a:lumMod val="75000"/>
                  </a:schemeClr>
                </a:solidFill>
              </a:rPr>
              <a:t>     *</a:t>
            </a:r>
            <a:r>
              <a:rPr lang="el-GR" dirty="0" smtClean="0"/>
              <a:t> πρόοδος στην Ευρώπη και την Ελλάδα  </a:t>
            </a:r>
          </a:p>
          <a:p>
            <a:r>
              <a:rPr lang="el-GR" dirty="0" smtClean="0"/>
              <a:t>Οι απαραίτητες ενέργειες ώστε να κάνουμε τον 6</a:t>
            </a:r>
            <a:r>
              <a:rPr lang="el-GR" baseline="30000" dirty="0" smtClean="0"/>
              <a:t>ο</a:t>
            </a:r>
            <a:r>
              <a:rPr lang="el-GR" dirty="0" smtClean="0"/>
              <a:t> στόχο πραγματικότητα  </a:t>
            </a:r>
          </a:p>
          <a:p>
            <a:pPr marL="0" indent="0">
              <a:buNone/>
            </a:pPr>
            <a:endParaRPr lang="el-GR" dirty="0" smtClean="0"/>
          </a:p>
          <a:p>
            <a:endParaRPr lang="el-GR" dirty="0" smtClean="0"/>
          </a:p>
          <a:p>
            <a:endParaRPr lang="el-GR" dirty="0"/>
          </a:p>
        </p:txBody>
      </p:sp>
    </p:spTree>
    <p:extLst>
      <p:ext uri="{BB962C8B-B14F-4D97-AF65-F5344CB8AC3E}">
        <p14:creationId xmlns:p14="http://schemas.microsoft.com/office/powerpoint/2010/main" val="2322192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476672"/>
            <a:ext cx="7467600" cy="4873752"/>
          </a:xfrm>
        </p:spPr>
        <p:txBody>
          <a:bodyPr/>
          <a:lstStyle/>
          <a:p>
            <a:pPr marL="0" indent="0">
              <a:buNone/>
            </a:pPr>
            <a:r>
              <a:rPr lang="el-GR" sz="2800" b="1" dirty="0" smtClean="0"/>
              <a:t>Διαχείριση των υδατικών πόρων (στόχος 6.5)</a:t>
            </a:r>
          </a:p>
          <a:p>
            <a:r>
              <a:rPr lang="el-GR" dirty="0" smtClean="0"/>
              <a:t>Μια ανασκόπηση το 2020 ανέφερε ότι το 2018, το 60% των 172 χωρών ανέφεραν πολύ χαμηλά, χαμηλά και μεσαία-χαμηλά επίπεδα εφαρμογής της ολοκληρωμένης διαχείρισης υδατικών πόρων και ήταν απίθανο να επιτύχουν τον στόχο υλοποίησης έως το 2030</a:t>
            </a:r>
            <a:endParaRPr lang="el-GR" dirty="0"/>
          </a:p>
        </p:txBody>
      </p:sp>
    </p:spTree>
    <p:extLst>
      <p:ext uri="{BB962C8B-B14F-4D97-AF65-F5344CB8AC3E}">
        <p14:creationId xmlns:p14="http://schemas.microsoft.com/office/powerpoint/2010/main" val="13064861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8183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79512" y="116632"/>
            <a:ext cx="8496944" cy="6669360"/>
          </a:xfrm>
        </p:spPr>
        <p:txBody>
          <a:bodyPr>
            <a:normAutofit/>
          </a:bodyPr>
          <a:lstStyle/>
          <a:p>
            <a:pPr marL="0" indent="0">
              <a:buNone/>
            </a:pPr>
            <a:r>
              <a:rPr lang="el-GR" sz="2800" b="1" dirty="0" smtClean="0"/>
              <a:t>Προστασία και αποκατάσταση οικοσυστημάτων που σχετίζονται με το νερό (στόχος 6.6)</a:t>
            </a:r>
            <a:endParaRPr lang="el-GR" sz="2800" b="1" dirty="0"/>
          </a:p>
          <a:p>
            <a:r>
              <a:rPr lang="el-GR" dirty="0"/>
              <a:t>Σ</a:t>
            </a:r>
            <a:r>
              <a:rPr lang="el-GR" dirty="0" smtClean="0"/>
              <a:t>την </a:t>
            </a:r>
            <a:r>
              <a:rPr lang="el-GR" dirty="0"/>
              <a:t>ευρύτερη περιφέρεια της Δυτικής, Κεντρικής και Ανατολικής Ευρώπης, οι υγρότοποι έχουν συρρικνωθεί κατά 50 % από το 1970. </a:t>
            </a:r>
            <a:r>
              <a:rPr lang="el-GR" dirty="0" smtClean="0"/>
              <a:t>Την </a:t>
            </a:r>
            <a:r>
              <a:rPr lang="el-GR" dirty="0"/>
              <a:t>τελευταία δεκαετία το 71 % των πληθυσμών των ιχθύων και το 60 % των πληθυσμών των αμφίβιων έχουν υποστεί </a:t>
            </a:r>
            <a:r>
              <a:rPr lang="el-GR" dirty="0" smtClean="0"/>
              <a:t>μείωση</a:t>
            </a:r>
            <a:endParaRPr lang="en-US" dirty="0" smtClean="0"/>
          </a:p>
          <a:p>
            <a:r>
              <a:rPr lang="el-GR" dirty="0"/>
              <a:t>Η</a:t>
            </a:r>
            <a:r>
              <a:rPr lang="el-GR" dirty="0" smtClean="0"/>
              <a:t> </a:t>
            </a:r>
            <a:r>
              <a:rPr lang="el-GR" dirty="0"/>
              <a:t>ΕΕ δείχνει ότι λαμβάνει σοβαρά υπόψη τους παγκόσμιους στόχους για την αναχαίτιση της απώλειας της βιοποικιλότητας. Η πρόταση νομοθετήματος για την αποκατάσταση της φύσης αποτελεί τη βασική </a:t>
            </a:r>
            <a:r>
              <a:rPr lang="el-GR" dirty="0" smtClean="0"/>
              <a:t>συμβολή </a:t>
            </a:r>
            <a:r>
              <a:rPr lang="el-GR" dirty="0"/>
              <a:t>της ΕΕ στις εν εξελίξει διαπραγματεύσεις για ένα παγκόσμιο πλαίσιο για τη βιοποικιλότητα μετά το 2020</a:t>
            </a:r>
          </a:p>
          <a:p>
            <a:endParaRPr lang="el-GR" dirty="0" smtClean="0"/>
          </a:p>
          <a:p>
            <a:endParaRPr lang="el-GR" dirty="0"/>
          </a:p>
        </p:txBody>
      </p:sp>
    </p:spTree>
    <p:extLst>
      <p:ext uri="{BB962C8B-B14F-4D97-AF65-F5344CB8AC3E}">
        <p14:creationId xmlns:p14="http://schemas.microsoft.com/office/powerpoint/2010/main" val="31810473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9643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260648"/>
            <a:ext cx="7467600" cy="6213304"/>
          </a:xfrm>
        </p:spPr>
        <p:txBody>
          <a:bodyPr>
            <a:normAutofit lnSpcReduction="10000"/>
          </a:bodyPr>
          <a:lstStyle/>
          <a:p>
            <a:pPr marL="0" indent="0">
              <a:buNone/>
            </a:pPr>
            <a:r>
              <a:rPr lang="el-GR" sz="2800" b="1" dirty="0" smtClean="0">
                <a:effectLst>
                  <a:outerShdw blurRad="38100" dist="38100" dir="2700000" algn="tl">
                    <a:srgbClr val="000000">
                      <a:alpha val="43137"/>
                    </a:srgbClr>
                  </a:outerShdw>
                </a:effectLst>
              </a:rPr>
              <a:t>Ποσό της επίσημης αναπτυξιακής βοήθειας</a:t>
            </a:r>
            <a:r>
              <a:rPr lang="el-GR" sz="2800" b="1" dirty="0"/>
              <a:t> </a:t>
            </a:r>
            <a:r>
              <a:rPr lang="el-GR" sz="2800" b="1" dirty="0" smtClean="0"/>
              <a:t>(στόχος 6.α)</a:t>
            </a:r>
            <a:endParaRPr lang="el-GR" dirty="0"/>
          </a:p>
          <a:p>
            <a:r>
              <a:rPr lang="el-GR" dirty="0" smtClean="0"/>
              <a:t>Οι </a:t>
            </a:r>
            <a:r>
              <a:rPr lang="el-GR" dirty="0"/>
              <a:t>εκταμιεύσεις της αναπτυξιακής βοήθειας είναι στάσιμες. Από το 2015 έως το 2019, οι εκταμιεύσεις </a:t>
            </a:r>
            <a:r>
              <a:rPr lang="el-GR" dirty="0" smtClean="0"/>
              <a:t>στον </a:t>
            </a:r>
            <a:r>
              <a:rPr lang="el-GR" dirty="0"/>
              <a:t>τομέα του νερού παρέμειναν σταθερές στα 8,8 δισεκατομμύρια δολάρια ΗΠΑ. Την ίδια χρονική περίοδο, οι δεσμεύσεις </a:t>
            </a:r>
            <a:r>
              <a:rPr lang="el-GR" dirty="0" smtClean="0"/>
              <a:t>στον </a:t>
            </a:r>
            <a:r>
              <a:rPr lang="el-GR" dirty="0"/>
              <a:t>τομέα του νερού αυξήθηκαν κατά 9</a:t>
            </a:r>
            <a:r>
              <a:rPr lang="el-GR" dirty="0" smtClean="0"/>
              <a:t>%.</a:t>
            </a:r>
          </a:p>
          <a:p>
            <a:r>
              <a:rPr lang="el-GR" dirty="0"/>
              <a:t>Η υποσαχάρια Αφρική λαμβάνει το ένα τρίτο </a:t>
            </a:r>
            <a:r>
              <a:rPr lang="el-GR" dirty="0" smtClean="0"/>
              <a:t>τους στον </a:t>
            </a:r>
            <a:r>
              <a:rPr lang="el-GR" dirty="0"/>
              <a:t>τομέα των υδάτων. </a:t>
            </a:r>
            <a:r>
              <a:rPr lang="el-GR" dirty="0" smtClean="0"/>
              <a:t>Οι </a:t>
            </a:r>
            <a:r>
              <a:rPr lang="el-GR" dirty="0"/>
              <a:t>εκταμιεύσεις για την περιοχή αυξήθηκαν από 2,4 δισεκατομμύρια δολάρια το 2015 σε 3,0 δισεκατομμύρια δολάρια το 2019, συμπεριλαμβανομένης αύξησης 58% της βοήθειας σε μεγάλα συστήματα ύδρευσης και αποχέτευσης και αύξησης 12 % της βοήθειας για την πολιτική στον τομέα των υδάτων και τη διοικητική διαχείριση</a:t>
            </a:r>
          </a:p>
          <a:p>
            <a:endParaRPr lang="el-GR" dirty="0" smtClean="0"/>
          </a:p>
          <a:p>
            <a:pPr marL="0" indent="0">
              <a:buNone/>
            </a:pPr>
            <a:endParaRPr lang="el-GR" dirty="0"/>
          </a:p>
        </p:txBody>
      </p:sp>
    </p:spTree>
    <p:extLst>
      <p:ext uri="{BB962C8B-B14F-4D97-AF65-F5344CB8AC3E}">
        <p14:creationId xmlns:p14="http://schemas.microsoft.com/office/powerpoint/2010/main" val="651682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16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95536" y="260648"/>
            <a:ext cx="7632848" cy="6264696"/>
          </a:xfrm>
        </p:spPr>
        <p:txBody>
          <a:bodyPr>
            <a:normAutofit/>
          </a:bodyPr>
          <a:lstStyle/>
          <a:p>
            <a:pPr marL="0" indent="0">
              <a:buNone/>
            </a:pPr>
            <a:r>
              <a:rPr lang="el-GR" sz="2800" b="1" dirty="0" smtClean="0">
                <a:effectLst>
                  <a:outerShdw blurRad="38100" dist="38100" dir="2700000" algn="tl">
                    <a:srgbClr val="000000">
                      <a:alpha val="43137"/>
                    </a:srgbClr>
                  </a:outerShdw>
                </a:effectLst>
              </a:rPr>
              <a:t>Πρόοδος σχετικά </a:t>
            </a:r>
            <a:r>
              <a:rPr lang="el-GR" sz="2800" b="1" dirty="0">
                <a:effectLst>
                  <a:outerShdw blurRad="38100" dist="38100" dir="2700000" algn="tl">
                    <a:srgbClr val="000000">
                      <a:alpha val="43137"/>
                    </a:srgbClr>
                  </a:outerShdw>
                </a:effectLst>
              </a:rPr>
              <a:t>με τη </a:t>
            </a:r>
            <a:r>
              <a:rPr lang="el-GR" sz="2800" b="1" dirty="0" smtClean="0">
                <a:effectLst>
                  <a:outerShdw blurRad="38100" dist="38100" dir="2700000" algn="tl">
                    <a:srgbClr val="000000">
                      <a:alpha val="43137"/>
                    </a:srgbClr>
                  </a:outerShdw>
                </a:effectLst>
              </a:rPr>
              <a:t>συμμέτοχη </a:t>
            </a:r>
            <a:r>
              <a:rPr lang="el-GR" sz="2800" b="1" dirty="0">
                <a:effectLst>
                  <a:outerShdw blurRad="38100" dist="38100" dir="2700000" algn="tl">
                    <a:srgbClr val="000000">
                      <a:alpha val="43137"/>
                    </a:srgbClr>
                  </a:outerShdw>
                </a:effectLst>
              </a:rPr>
              <a:t>των </a:t>
            </a:r>
            <a:r>
              <a:rPr lang="el-GR" sz="2800" b="1" dirty="0" smtClean="0">
                <a:effectLst>
                  <a:outerShdw blurRad="38100" dist="38100" dir="2700000" algn="tl">
                    <a:srgbClr val="000000">
                      <a:alpha val="43137"/>
                    </a:srgbClr>
                  </a:outerShdw>
                </a:effectLst>
              </a:rPr>
              <a:t>τοπικών κοινωνιών </a:t>
            </a:r>
            <a:r>
              <a:rPr lang="el-GR" sz="2800" b="1" dirty="0">
                <a:effectLst>
                  <a:outerShdw blurRad="38100" dist="38100" dir="2700000" algn="tl">
                    <a:srgbClr val="000000">
                      <a:alpha val="43137"/>
                    </a:srgbClr>
                  </a:outerShdw>
                </a:effectLst>
              </a:rPr>
              <a:t>στη </a:t>
            </a:r>
            <a:r>
              <a:rPr lang="el-GR" sz="2800" b="1" dirty="0" smtClean="0">
                <a:effectLst>
                  <a:outerShdw blurRad="38100" dist="38100" dir="2700000" algn="tl">
                    <a:srgbClr val="000000">
                      <a:alpha val="43137"/>
                    </a:srgbClr>
                  </a:outerShdw>
                </a:effectLst>
              </a:rPr>
              <a:t>διαχείριση </a:t>
            </a:r>
            <a:r>
              <a:rPr lang="el-GR" sz="2800" b="1" dirty="0">
                <a:effectLst>
                  <a:outerShdw blurRad="38100" dist="38100" dir="2700000" algn="tl">
                    <a:srgbClr val="000000">
                      <a:alpha val="43137"/>
                    </a:srgbClr>
                  </a:outerShdw>
                </a:effectLst>
              </a:rPr>
              <a:t>νερού και </a:t>
            </a:r>
            <a:r>
              <a:rPr lang="el-GR" sz="2800" b="1" dirty="0" smtClean="0">
                <a:effectLst>
                  <a:outerShdw blurRad="38100" dist="38100" dir="2700000" algn="tl">
                    <a:srgbClr val="000000">
                      <a:alpha val="43137"/>
                    </a:srgbClr>
                  </a:outerShdw>
                </a:effectLst>
              </a:rPr>
              <a:t>αποχέτευσης</a:t>
            </a:r>
            <a:r>
              <a:rPr lang="el-GR" sz="2800" dirty="0"/>
              <a:t> </a:t>
            </a:r>
            <a:r>
              <a:rPr lang="el-GR" sz="2800" b="1" dirty="0" smtClean="0"/>
              <a:t>(στόχος 6.β)</a:t>
            </a:r>
          </a:p>
          <a:p>
            <a:r>
              <a:rPr lang="el-GR" dirty="0" smtClean="0"/>
              <a:t>Ως </a:t>
            </a:r>
            <a:r>
              <a:rPr lang="el-GR" dirty="0"/>
              <a:t>προς τα αποτελέσματα του δείκτη μέχρι την παρούσα χρονική στιγμή, τα δύο τρίτα των 109 χωρών που κάνουν αναφορές έχουν διαδικασίες συμμετοχής που καθορίζονται σε νόμους ή πολιτικές σε όλους τους υποτομείς ύδρευσης και </a:t>
            </a:r>
            <a:r>
              <a:rPr lang="el-GR" dirty="0" smtClean="0"/>
              <a:t>αποχέτευσης</a:t>
            </a:r>
          </a:p>
          <a:p>
            <a:r>
              <a:rPr lang="el-GR" dirty="0"/>
              <a:t>Σε όλους τους υποτομείς, μόνο 14 από τις 109 χώρες αναφέρουν υψηλά επίπεδα κοινότητας και συμμετοχή των χρηστών για συλλογική διαχείριση και λήψη </a:t>
            </a:r>
            <a:r>
              <a:rPr lang="el-GR" dirty="0" smtClean="0"/>
              <a:t>αποφάσεων </a:t>
            </a:r>
            <a:endParaRPr lang="el-GR" dirty="0"/>
          </a:p>
        </p:txBody>
      </p:sp>
    </p:spTree>
    <p:extLst>
      <p:ext uri="{BB962C8B-B14F-4D97-AF65-F5344CB8AC3E}">
        <p14:creationId xmlns:p14="http://schemas.microsoft.com/office/powerpoint/2010/main" val="4203136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2998"/>
            <a:ext cx="7467600" cy="1143000"/>
          </a:xfrm>
        </p:spPr>
        <p:txBody>
          <a:bodyPr>
            <a:normAutofit fontScale="90000"/>
          </a:bodyPr>
          <a:lstStyle/>
          <a:p>
            <a:r>
              <a:rPr lang="el-GR" sz="4000" b="1" dirty="0" smtClean="0">
                <a:effectLst>
                  <a:outerShdw blurRad="38100" dist="38100" dir="2700000" algn="tl">
                    <a:srgbClr val="000000">
                      <a:alpha val="43137"/>
                    </a:srgbClr>
                  </a:outerShdw>
                </a:effectLst>
              </a:rPr>
              <a:t>Στην ευρωπαικη ενωση και την ελλαδα…</a:t>
            </a:r>
            <a:endParaRPr lang="el-GR" sz="4000" b="1" dirty="0">
              <a:effectLst>
                <a:outerShdw blurRad="38100" dist="38100" dir="2700000" algn="tl">
                  <a:srgbClr val="000000">
                    <a:alpha val="43137"/>
                  </a:srgbClr>
                </a:outerShdw>
              </a:effectLst>
            </a:endParaRPr>
          </a:p>
        </p:txBody>
      </p:sp>
      <p:sp>
        <p:nvSpPr>
          <p:cNvPr id="4" name="Θέση περιεχομένου 3"/>
          <p:cNvSpPr>
            <a:spLocks noGrp="1"/>
          </p:cNvSpPr>
          <p:nvPr>
            <p:ph sz="quarter" idx="1"/>
          </p:nvPr>
        </p:nvSpPr>
        <p:spPr>
          <a:xfrm>
            <a:off x="395536" y="1340768"/>
            <a:ext cx="7200800" cy="5976664"/>
          </a:xfrm>
        </p:spPr>
        <p:txBody>
          <a:bodyPr>
            <a:normAutofit/>
          </a:bodyPr>
          <a:lstStyle/>
          <a:p>
            <a:r>
              <a:rPr lang="el-GR" dirty="0" smtClean="0"/>
              <a:t>Στην </a:t>
            </a:r>
            <a:r>
              <a:rPr lang="el-GR" dirty="0"/>
              <a:t>Ελλάδα το 100% του πληθυσμού χρησιμοποιεί τουλάχιστον ασφαλώς διαχειριζόμενες υπηρεσίες πόσιμου νερού </a:t>
            </a:r>
            <a:r>
              <a:rPr lang="el-GR" dirty="0" smtClean="0"/>
              <a:t>(ΣΒΑ 6.1). </a:t>
            </a:r>
            <a:r>
              <a:rPr lang="el-GR" dirty="0"/>
              <a:t>Ενώ το Ευρωπαϊκό σκορ είναι 96</a:t>
            </a:r>
            <a:r>
              <a:rPr lang="el-GR" dirty="0" smtClean="0"/>
              <a:t>%</a:t>
            </a:r>
          </a:p>
          <a:p>
            <a:r>
              <a:rPr lang="el-GR" dirty="0"/>
              <a:t>Το 92% του ελληνικού πληθυσμού χρησιμοποιεί ασφαλώς διαχειριζόμενες υπηρεσίες υγιεινής, ενώ το αντίστοιχο ποσοστό στην ΕΕ είναι 78</a:t>
            </a:r>
            <a:r>
              <a:rPr lang="el-GR" dirty="0" smtClean="0"/>
              <a:t>%</a:t>
            </a:r>
          </a:p>
          <a:p>
            <a:r>
              <a:rPr lang="el-GR" dirty="0" smtClean="0"/>
              <a:t>Όσον </a:t>
            </a:r>
            <a:r>
              <a:rPr lang="el-GR" dirty="0"/>
              <a:t>αφορά </a:t>
            </a:r>
            <a:r>
              <a:rPr lang="el-GR" dirty="0" smtClean="0"/>
              <a:t>τον ΣΒΑ 6.3, </a:t>
            </a:r>
            <a:r>
              <a:rPr lang="el-GR" dirty="0"/>
              <a:t>αναλογία των ροών των ολικών, βιομηχανικών και οικιακών λυμάτων που αντιμετωπίζονται με ασφάλεια, το σκορ της Ελλάδας είναι 93% με θετική </a:t>
            </a:r>
            <a:r>
              <a:rPr lang="el-GR" dirty="0" smtClean="0"/>
              <a:t>τάση. </a:t>
            </a:r>
            <a:r>
              <a:rPr lang="el-GR" dirty="0"/>
              <a:t>Τ</a:t>
            </a:r>
            <a:r>
              <a:rPr lang="el-GR" dirty="0" smtClean="0"/>
              <a:t>ο </a:t>
            </a:r>
            <a:r>
              <a:rPr lang="el-GR" dirty="0"/>
              <a:t>σκορ της ΕΕ είναι 80</a:t>
            </a:r>
            <a:r>
              <a:rPr lang="el-GR" dirty="0" smtClean="0"/>
              <a:t>%</a:t>
            </a:r>
          </a:p>
          <a:p>
            <a:endParaRPr lang="el-GR" dirty="0" smtClean="0"/>
          </a:p>
          <a:p>
            <a:endParaRPr lang="el-GR" dirty="0" smtClean="0"/>
          </a:p>
          <a:p>
            <a:endParaRPr lang="el-GR" dirty="0"/>
          </a:p>
        </p:txBody>
      </p:sp>
    </p:spTree>
    <p:extLst>
      <p:ext uri="{BB962C8B-B14F-4D97-AF65-F5344CB8AC3E}">
        <p14:creationId xmlns:p14="http://schemas.microsoft.com/office/powerpoint/2010/main" val="29703384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260648"/>
            <a:ext cx="7467600" cy="6213304"/>
          </a:xfrm>
        </p:spPr>
        <p:txBody>
          <a:bodyPr>
            <a:normAutofit/>
          </a:bodyPr>
          <a:lstStyle/>
          <a:p>
            <a:r>
              <a:rPr lang="el-GR" dirty="0" smtClean="0"/>
              <a:t>Στον </a:t>
            </a:r>
            <a:r>
              <a:rPr lang="el-GR" dirty="0"/>
              <a:t>δείκτη ΣΒΑ 6.4 (απόσυρση γλυκού νερού (%) των ανανεώσιμων πόρων γλυκού νερού, υδατικό στρες ή Δείκτης εκμετάλλευσης νερού), η Ελλάδα έχει χαμηλό σκορ 20% (2019) και 39.4% (2017</a:t>
            </a:r>
            <a:r>
              <a:rPr lang="el-GR" dirty="0" smtClean="0"/>
              <a:t>), επομένως η τάση είναι αρνητική. </a:t>
            </a:r>
            <a:r>
              <a:rPr lang="el-GR" dirty="0"/>
              <a:t>Το αντίστοιχο σκορ της ΕΕ είναι 8.4% (2017) </a:t>
            </a:r>
            <a:endParaRPr lang="el-GR" dirty="0" smtClean="0"/>
          </a:p>
          <a:p>
            <a:r>
              <a:rPr lang="el-GR" dirty="0"/>
              <a:t>Ο βαθμός υλοποίησης της ολοκληρωμένης διαχείρισης υδατικών πόρων το 2020 (δείκτης </a:t>
            </a:r>
            <a:r>
              <a:rPr lang="el-GR" dirty="0" smtClean="0"/>
              <a:t>6.5) </a:t>
            </a:r>
            <a:r>
              <a:rPr lang="el-GR" dirty="0"/>
              <a:t>για την Ελλάδα είναι 86%, για την ΕΕ είναι 72</a:t>
            </a:r>
            <a:r>
              <a:rPr lang="el-GR" dirty="0" smtClean="0"/>
              <a:t>%</a:t>
            </a:r>
          </a:p>
          <a:p>
            <a:r>
              <a:rPr lang="el-GR" dirty="0"/>
              <a:t>Το ποσοστό των λεκανών απορροής υφίστανται μεγάλες αλλαγές στην έκταση των επιφανειακών υδάτων (δείκτης </a:t>
            </a:r>
            <a:r>
              <a:rPr lang="el-GR" dirty="0" smtClean="0"/>
              <a:t>6.6), </a:t>
            </a:r>
            <a:r>
              <a:rPr lang="el-GR" dirty="0"/>
              <a:t>για την Ελλάδα είναι 14% (2020)</a:t>
            </a:r>
          </a:p>
          <a:p>
            <a:pPr marL="0" indent="0">
              <a:buNone/>
            </a:pPr>
            <a:endParaRPr lang="el-GR" dirty="0"/>
          </a:p>
          <a:p>
            <a:endParaRPr lang="el-GR" dirty="0" smtClean="0"/>
          </a:p>
          <a:p>
            <a:endParaRPr lang="el-GR" dirty="0"/>
          </a:p>
          <a:p>
            <a:endParaRPr lang="el-GR" dirty="0" smtClean="0"/>
          </a:p>
          <a:p>
            <a:endParaRPr lang="el-GR" dirty="0"/>
          </a:p>
        </p:txBody>
      </p:sp>
    </p:spTree>
    <p:extLst>
      <p:ext uri="{BB962C8B-B14F-4D97-AF65-F5344CB8AC3E}">
        <p14:creationId xmlns:p14="http://schemas.microsoft.com/office/powerpoint/2010/main" val="35289669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16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260648"/>
            <a:ext cx="7560840" cy="3240360"/>
          </a:xfrm>
        </p:spPr>
        <p:txBody>
          <a:bodyPr/>
          <a:lstStyle/>
          <a:p>
            <a:r>
              <a:rPr lang="el-GR" dirty="0"/>
              <a:t>Το ποσό της Επίσημης Αναπτυξιακής Βοήθειας και τη συνεργασία (ΣΒΑ 6.α) για την Ελλάδα και την ΕΕ δεν είναι </a:t>
            </a:r>
            <a:r>
              <a:rPr lang="el-GR" dirty="0" smtClean="0"/>
              <a:t>διαθέσιμο</a:t>
            </a:r>
            <a:endParaRPr lang="el-GR" dirty="0"/>
          </a:p>
          <a:p>
            <a:r>
              <a:rPr lang="el-GR" dirty="0"/>
              <a:t>Ο αριθμός υποτομέων με υψηλή συμμετοχή των τοπικών κοινωνιών στη διαχείριση νερού και αποχέτευσης δεν είναι διαθέσιμος για Ελλάδα και </a:t>
            </a:r>
            <a:r>
              <a:rPr lang="el-GR" dirty="0" smtClean="0"/>
              <a:t>ΕΕ</a:t>
            </a:r>
            <a:endParaRPr lang="el-GR" dirty="0"/>
          </a:p>
          <a:p>
            <a:endParaRPr lang="el-GR" dirty="0"/>
          </a:p>
        </p:txBody>
      </p:sp>
      <p:sp>
        <p:nvSpPr>
          <p:cNvPr id="5" name="Ορθογώνιο 4"/>
          <p:cNvSpPr/>
          <p:nvPr/>
        </p:nvSpPr>
        <p:spPr>
          <a:xfrm>
            <a:off x="1547664" y="3212976"/>
            <a:ext cx="5963319" cy="387798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dirty="0" smtClean="0">
                <a:ln w="11430"/>
                <a:solidFill>
                  <a:srgbClr val="FF0000"/>
                </a:solidFill>
                <a:effectLst>
                  <a:outerShdw blurRad="50800" dist="39000" dir="5460000" algn="tl">
                    <a:srgbClr val="000000">
                      <a:alpha val="38000"/>
                    </a:srgbClr>
                  </a:outerShdw>
                </a:effectLst>
              </a:rPr>
              <a:t>Η περιφέρεια </a:t>
            </a:r>
            <a:r>
              <a:rPr lang="el-GR" sz="3200" b="1" dirty="0">
                <a:ln w="11430"/>
                <a:solidFill>
                  <a:srgbClr val="FF0000"/>
                </a:solidFill>
                <a:effectLst>
                  <a:outerShdw blurRad="50800" dist="39000" dir="5460000" algn="tl">
                    <a:srgbClr val="000000">
                      <a:alpha val="38000"/>
                    </a:srgbClr>
                  </a:outerShdw>
                </a:effectLst>
              </a:rPr>
              <a:t>Δυτικής Μακεδονίας είναι η μόνη ελληνική περιφέρεια που έχει επιτύχει τον ΣΒΑ 6: καθαρό νερό και αποχέτευση</a:t>
            </a:r>
            <a:r>
              <a:rPr lang="el-G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l-G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l-G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l-G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579662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harpenSoften amount="10000"/>
                    </a14:imgEffect>
                  </a14:imgLayer>
                </a14:imgProps>
              </a:ext>
            </a:extLst>
          </a:blip>
          <a:srcRect/>
          <a:stretch>
            <a:fillRect l="-15000" r="-2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6241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extLst>
              <a:ext uri="{BEBA8EAE-BF5A-486C-A8C5-ECC9F3942E4B}">
                <a14:imgProps xmlns:a14="http://schemas.microsoft.com/office/drawing/2010/main">
                  <a14:imgLayer r:embed="rId3">
                    <a14:imgEffect>
                      <a14:brightnessContrast bright="-10000"/>
                    </a14:imgEffect>
                  </a14:imgLayer>
                </a14:imgProps>
              </a:ext>
            </a:extLst>
          </a:blip>
          <a:srcRect/>
          <a:stretch>
            <a:fillRect l="-7000" r="-7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99392"/>
            <a:ext cx="7467600" cy="1143000"/>
          </a:xfrm>
        </p:spPr>
        <p:txBody>
          <a:bodyPr>
            <a:normAutofit/>
          </a:bodyPr>
          <a:lstStyle/>
          <a:p>
            <a:r>
              <a:rPr lang="el-GR" sz="4000" b="1" dirty="0" smtClean="0">
                <a:effectLst>
                  <a:outerShdw blurRad="38100" dist="38100" dir="2700000" algn="tl">
                    <a:srgbClr val="000000">
                      <a:alpha val="43137"/>
                    </a:srgbClr>
                  </a:outerShdw>
                </a:effectLst>
              </a:rPr>
              <a:t>Λιγα εισαγωγικα λογια…</a:t>
            </a:r>
            <a:endParaRPr lang="el-GR" sz="4000" b="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a:xfrm>
            <a:off x="539552" y="1196752"/>
            <a:ext cx="7385248" cy="5277200"/>
          </a:xfrm>
        </p:spPr>
        <p:txBody>
          <a:bodyPr>
            <a:normAutofit/>
          </a:bodyPr>
          <a:lstStyle/>
          <a:p>
            <a:pPr marL="0" indent="0">
              <a:buNone/>
            </a:pPr>
            <a:r>
              <a:rPr lang="el-GR" u="sng" dirty="0" smtClean="0"/>
              <a:t>Έχεις ακούσει ποτέ για τον Ο.Η.Ε.;</a:t>
            </a:r>
          </a:p>
          <a:p>
            <a:pPr marL="0" indent="0">
              <a:buNone/>
            </a:pPr>
            <a:r>
              <a:rPr lang="el-GR" dirty="0" smtClean="0"/>
              <a:t>Πρόκειται για τον Οργανισμό Ηνωμένων Εθνών.</a:t>
            </a:r>
          </a:p>
          <a:p>
            <a:pPr marL="0" indent="0">
              <a:buNone/>
            </a:pPr>
            <a:r>
              <a:rPr lang="el-GR" dirty="0" smtClean="0"/>
              <a:t>Ο Ο.Η.Ε. είναι </a:t>
            </a:r>
            <a:r>
              <a:rPr lang="el-GR" dirty="0"/>
              <a:t>διεθνής οργανισμός παγκόσμιας εμβέλειας μεταξύ των κρατών του </a:t>
            </a:r>
            <a:r>
              <a:rPr lang="el-GR" dirty="0" smtClean="0"/>
              <a:t>κόσμου, </a:t>
            </a:r>
            <a:r>
              <a:rPr lang="el-GR" dirty="0"/>
              <a:t>του οποίου ο σκοπός είναι η διατήρηση της διεθνούς ειρήνης και </a:t>
            </a:r>
            <a:r>
              <a:rPr lang="el-GR" dirty="0" smtClean="0"/>
              <a:t>ασφάλειας, </a:t>
            </a:r>
            <a:r>
              <a:rPr lang="el-GR" dirty="0"/>
              <a:t>η ανάπτυξη φιλικών σχέσεων μεταξύ των εθνών, η επίτευξη διεθνούς συνεργασίας για την επίλυση διεθνών προβλημάτων, και το κέντρο εναρμόνισης των ενεργειών των εθνών για την επίτευξη κοινών </a:t>
            </a:r>
            <a:r>
              <a:rPr lang="el-GR" dirty="0" smtClean="0"/>
              <a:t>σκοπών. Είναι </a:t>
            </a:r>
            <a:r>
              <a:rPr lang="el-GR" dirty="0"/>
              <a:t>ο μεγαλύτερος διεθνής οργανισμός στον κόσμο.</a:t>
            </a:r>
            <a:endParaRPr lang="el-GR" dirty="0" smtClean="0"/>
          </a:p>
          <a:p>
            <a:pPr marL="0" indent="0">
              <a:buNone/>
            </a:pPr>
            <a:r>
              <a:rPr lang="el-GR" dirty="0"/>
              <a:t> </a:t>
            </a:r>
            <a:endParaRPr lang="el-GR" dirty="0" smtClean="0"/>
          </a:p>
          <a:p>
            <a:pPr marL="0" indent="0">
              <a:buNone/>
            </a:pPr>
            <a:endParaRPr lang="el-GR" dirty="0" smtClean="0"/>
          </a:p>
        </p:txBody>
      </p:sp>
    </p:spTree>
    <p:extLst>
      <p:ext uri="{BB962C8B-B14F-4D97-AF65-F5344CB8AC3E}">
        <p14:creationId xmlns:p14="http://schemas.microsoft.com/office/powerpoint/2010/main" val="3418811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852936"/>
            <a:ext cx="7467600" cy="926976"/>
          </a:xfrm>
        </p:spPr>
        <p:txBody>
          <a:bodyPr/>
          <a:lstStyle/>
          <a:p>
            <a:r>
              <a:rPr lang="el-GR" dirty="0" smtClean="0"/>
              <a:t>     </a:t>
            </a:r>
            <a:r>
              <a:rPr lang="en-US" sz="3600" b="1" dirty="0" smtClean="0">
                <a:effectLst>
                  <a:outerShdw blurRad="38100" dist="38100" dir="2700000" algn="tl">
                    <a:srgbClr val="000000">
                      <a:alpha val="43137"/>
                    </a:srgbClr>
                  </a:outerShdw>
                </a:effectLst>
              </a:rPr>
              <a:t>Covid-19</a:t>
            </a:r>
            <a:endParaRPr lang="el-GR" sz="3600" b="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a:xfrm>
            <a:off x="611560" y="4005064"/>
            <a:ext cx="7467600" cy="1828800"/>
          </a:xfrm>
        </p:spPr>
        <p:txBody>
          <a:bodyPr/>
          <a:lstStyle/>
          <a:p>
            <a:r>
              <a:rPr lang="el-GR" dirty="0"/>
              <a:t>Η πανδημία είχε αρνητικό αντίκτυπο παγκοσμίως στην πρόοδο των στόχων 1,2,3,4,5,6,7,8 και 9.</a:t>
            </a:r>
          </a:p>
          <a:p>
            <a:r>
              <a:rPr lang="el-GR" dirty="0" smtClean="0"/>
              <a:t>Στην Ελλάδα </a:t>
            </a:r>
            <a:r>
              <a:rPr lang="el-GR" b="1" dirty="0" smtClean="0"/>
              <a:t>ιδιαίτερα ο στόχος 6 </a:t>
            </a:r>
            <a:r>
              <a:rPr lang="el-GR" dirty="0" smtClean="0"/>
              <a:t>επηρεάσθηκε αρνητικά από την πανδημία </a:t>
            </a:r>
            <a:endParaRPr lang="el-GR" dirty="0"/>
          </a:p>
        </p:txBody>
      </p:sp>
      <p:sp>
        <p:nvSpPr>
          <p:cNvPr id="4" name="TextBox 3"/>
          <p:cNvSpPr txBox="1"/>
          <p:nvPr/>
        </p:nvSpPr>
        <p:spPr>
          <a:xfrm>
            <a:off x="467544" y="1124744"/>
            <a:ext cx="7488832" cy="1008112"/>
          </a:xfrm>
          <a:prstGeom prst="rect">
            <a:avLst/>
          </a:prstGeom>
          <a:noFill/>
        </p:spPr>
        <p:txBody>
          <a:bodyPr wrap="square" rtlCol="0">
            <a:spAutoFit/>
          </a:bodyPr>
          <a:lstStyle/>
          <a:p>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val="3771158082"/>
              </p:ext>
            </p:extLst>
          </p:nvPr>
        </p:nvGraphicFramePr>
        <p:xfrm>
          <a:off x="827584" y="620688"/>
          <a:ext cx="7272808" cy="2088232"/>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7272808"/>
              </a:tblGrid>
              <a:tr h="2088232">
                <a:tc>
                  <a:txBody>
                    <a:bodyPr/>
                    <a:lstStyle/>
                    <a:p>
                      <a:r>
                        <a:rPr lang="el-GR" sz="2800" dirty="0" smtClean="0">
                          <a:solidFill>
                            <a:srgbClr val="0070C0"/>
                          </a:solidFill>
                        </a:rPr>
                        <a:t>Δυστυχώς</a:t>
                      </a:r>
                      <a:r>
                        <a:rPr lang="el-GR" sz="2800" baseline="0" dirty="0" smtClean="0">
                          <a:solidFill>
                            <a:srgbClr val="0070C0"/>
                          </a:solidFill>
                        </a:rPr>
                        <a:t> τα τελευταία χρόνια υπάρχουν παράγοντες που εμποδίζουν σημαντικά την επίτευξη των στόχων βιώσιμης ανάπτυξης</a:t>
                      </a:r>
                      <a:endParaRPr lang="el-GR" sz="2800" dirty="0">
                        <a:solidFill>
                          <a:srgbClr val="0070C0"/>
                        </a:solidFill>
                      </a:endParaRPr>
                    </a:p>
                  </a:txBody>
                  <a:tcPr/>
                </a:tc>
              </a:tr>
            </a:tbl>
          </a:graphicData>
        </a:graphic>
      </p:graphicFrame>
      <p:sp>
        <p:nvSpPr>
          <p:cNvPr id="7" name="Δεξιό βέλος 6"/>
          <p:cNvSpPr/>
          <p:nvPr/>
        </p:nvSpPr>
        <p:spPr>
          <a:xfrm>
            <a:off x="734370" y="3395284"/>
            <a:ext cx="517348" cy="266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69530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r>
              <a:rPr lang="el-GR" sz="3600" b="1" dirty="0" smtClean="0">
                <a:effectLst>
                  <a:outerShdw blurRad="38100" dist="38100" dir="2700000" algn="tl">
                    <a:srgbClr val="000000">
                      <a:alpha val="43137"/>
                    </a:srgbClr>
                  </a:outerShdw>
                </a:effectLst>
              </a:rPr>
              <a:t>Κλιματικη αλλαγη </a:t>
            </a:r>
            <a:endParaRPr lang="el-GR" sz="3600" b="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p:txBody>
          <a:bodyPr/>
          <a:lstStyle/>
          <a:p>
            <a:pPr marL="0" indent="0">
              <a:buNone/>
            </a:pPr>
            <a:r>
              <a:rPr lang="el-GR" dirty="0" smtClean="0"/>
              <a:t>Η κλιματική αλλαγή καθιστά δυσκολότερη την επίτευξη της καθολικής πρόσβασης σε ασφαλές πόσιμο νερό. Αυτό συμβαίνει επειδή η κλιματική αλλαγή μπορεί να αυξήσει τα σοκ που σχετίζονται με τις καιρικές συνθήκες, δηλαδή ξηρασίες, έντονες βροχοπτώσεις και ακραίες θερμοκρασίες. Αυτό με τη σειρά του μπορεί να προκαλέσει ζημιά στις υποδομές νερού και λειψυδρία.</a:t>
            </a:r>
            <a:endParaRPr lang="el-GR" dirty="0"/>
          </a:p>
        </p:txBody>
      </p:sp>
      <p:sp>
        <p:nvSpPr>
          <p:cNvPr id="4" name="Δεξιό βέλος 3"/>
          <p:cNvSpPr/>
          <p:nvPr/>
        </p:nvSpPr>
        <p:spPr>
          <a:xfrm>
            <a:off x="539552" y="1052736"/>
            <a:ext cx="517348" cy="266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275914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4" name="Ορθογώνιο 3"/>
          <p:cNvSpPr/>
          <p:nvPr/>
        </p:nvSpPr>
        <p:spPr>
          <a:xfrm>
            <a:off x="1331640" y="1268760"/>
            <a:ext cx="6480720" cy="3089379"/>
          </a:xfrm>
          <a:prstGeom prst="rect">
            <a:avLst/>
          </a:prstGeom>
          <a:noFill/>
        </p:spPr>
        <p:txBody>
          <a:bodyPr wrap="square" lIns="91440" tIns="45720" rIns="91440" bIns="45720">
            <a:prstTxWarp prst="textCan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cap="none" spc="0" dirty="0" smtClean="0">
                <a:ln w="11430"/>
                <a:solidFill>
                  <a:srgbClr val="002060"/>
                </a:solidFill>
                <a:effectLst>
                  <a:outerShdw blurRad="60007" dir="2000400" sy="-30000" kx="-800400" algn="bl" rotWithShape="0">
                    <a:prstClr val="black">
                      <a:alpha val="20000"/>
                    </a:prstClr>
                  </a:outerShdw>
                </a:effectLst>
              </a:rPr>
              <a:t>Και τι πρέπει να κάνουμε από εδώ και πέρα?</a:t>
            </a:r>
            <a:endParaRPr lang="el-GR" sz="5400" b="1" cap="none" spc="0" dirty="0">
              <a:ln w="11430"/>
              <a:solidFill>
                <a:srgbClr val="002060"/>
              </a:solidFill>
              <a:effectLst>
                <a:outerShdw blurRad="60007" dir="2000400" sy="-30000" kx="-800400" algn="bl" rotWithShape="0">
                  <a:prstClr val="black">
                    <a:alpha val="20000"/>
                  </a:prstClr>
                </a:outerShdw>
              </a:effectLst>
            </a:endParaRPr>
          </a:p>
        </p:txBody>
      </p:sp>
    </p:spTree>
    <p:extLst>
      <p:ext uri="{BB962C8B-B14F-4D97-AF65-F5344CB8AC3E}">
        <p14:creationId xmlns:p14="http://schemas.microsoft.com/office/powerpoint/2010/main" val="1836210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chemeClr val="accent2"/>
                                        </p:clrVal>
                                      </p:to>
                                    </p:set>
                                    <p:set>
                                      <p:cBhvr>
                                        <p:cTn id="7" dur="500" fill="hold"/>
                                        <p:tgtEl>
                                          <p:spTgt spid="4"/>
                                        </p:tgtEl>
                                        <p:attrNameLst>
                                          <p:attrName>fillcolor</p:attrName>
                                        </p:attrNameLst>
                                      </p:cBhvr>
                                      <p:to>
                                        <p:clrVal>
                                          <a:schemeClr val="accent2"/>
                                        </p:clrVal>
                                      </p:to>
                                    </p:set>
                                    <p:set>
                                      <p:cBhvr>
                                        <p:cTn id="8" dur="500" fill="hold"/>
                                        <p:tgtEl>
                                          <p:spTgt spid="4"/>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0" end="0"/>
                                            </p:txEl>
                                          </p:spTgt>
                                        </p:tgtEl>
                                        <p:attrNameLst>
                                          <p:attrName>style.color</p:attrName>
                                        </p:attrNameLst>
                                      </p:cBhvr>
                                      <p:to>
                                        <p:clrVal>
                                          <a:srgbClr val="FF0000"/>
                                        </p:clrVal>
                                      </p:to>
                                    </p:set>
                                    <p:set>
                                      <p:cBhvr>
                                        <p:cTn id="13" dur="500" fill="hold"/>
                                        <p:tgtEl>
                                          <p:spTgt spid="4">
                                            <p:txEl>
                                              <p:pRg st="0" end="0"/>
                                            </p:txEl>
                                          </p:spTgt>
                                        </p:tgtEl>
                                        <p:attrNameLst>
                                          <p:attrName>fillcolor</p:attrName>
                                        </p:attrNameLst>
                                      </p:cBhvr>
                                      <p:to>
                                        <p:clrVal>
                                          <a:srgbClr val="FF0000"/>
                                        </p:clrVal>
                                      </p:to>
                                    </p:set>
                                    <p:set>
                                      <p:cBhvr>
                                        <p:cTn id="14"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16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79512" y="188641"/>
            <a:ext cx="8136904" cy="6408712"/>
          </a:xfrm>
        </p:spPr>
        <p:txBody>
          <a:bodyPr>
            <a:normAutofit lnSpcReduction="10000"/>
          </a:bodyPr>
          <a:lstStyle/>
          <a:p>
            <a:r>
              <a:rPr lang="el-GR" dirty="0"/>
              <a:t>Απαιτούνται επειγόντως βελτιώσεις στον τρόπο που χρησιμοποιούμε και διαχειριζόμαστε το νερό μας για να διατηρήσουμε την ανάπτυξή μας. Απαιτείται συντονισμένη δράση για τη χρηματοδότηση, τα πολιτικά και νομικά πλαίσια, τη διαφανή διαχείριση δεδομένων και πληροφοριών και τον πολυμερή σχεδιασμό σε όλους τους τομείς και σε όλα τα επίπεδα. Βεβαίως, η επένδυση σε ανθεκτικές υποδομές νερού και η υιοθέτηση σύγχρονων πρακτικών, τεχνολογιών παρακολούθησης και διαχείρισης, αποτελούν κρίσιμα βήματα. </a:t>
            </a:r>
            <a:endParaRPr lang="el-GR" dirty="0" smtClean="0"/>
          </a:p>
          <a:p>
            <a:r>
              <a:rPr lang="el-GR" dirty="0"/>
              <a:t>Λύση για την αύξηση του διαθέσιμου όγκου του νερού είναι και η ενσωμάτωση μη συμβατικών πόρων (αφαλάτωση και επαναχρησιμοποίηση επεξεργασμένου νερού), το οποίο μπορεί να διατεθεί για πόσιμο νερό και αυτό χαμηλότερης ποιότητας (επεξεργασμένο νερό) μπορεί να χρησιμοποιηθεί για άλλες δραστηριότητες που είναι λιγότερο απαιτητικές, όπως η γεωργία. </a:t>
            </a:r>
          </a:p>
          <a:p>
            <a:endParaRPr lang="el-GR" dirty="0" smtClean="0"/>
          </a:p>
          <a:p>
            <a:endParaRPr lang="el-GR" dirty="0"/>
          </a:p>
          <a:p>
            <a:endParaRPr lang="el-GR" dirty="0" smtClean="0"/>
          </a:p>
          <a:p>
            <a:endParaRPr lang="el-GR" dirty="0"/>
          </a:p>
        </p:txBody>
      </p:sp>
    </p:spTree>
    <p:extLst>
      <p:ext uri="{BB962C8B-B14F-4D97-AF65-F5344CB8AC3E}">
        <p14:creationId xmlns:p14="http://schemas.microsoft.com/office/powerpoint/2010/main" val="24113842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16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effectLst>
                  <a:outerShdw blurRad="38100" dist="38100" dir="2700000" algn="tl">
                    <a:srgbClr val="000000">
                      <a:alpha val="43137"/>
                    </a:srgbClr>
                  </a:outerShdw>
                </a:effectLst>
              </a:rPr>
              <a:t>Στην Ελλαδα:</a:t>
            </a:r>
            <a:endParaRPr lang="el-GR" sz="3600" b="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p:txBody>
          <a:bodyPr/>
          <a:lstStyle/>
          <a:p>
            <a:pPr marL="0" indent="0">
              <a:buNone/>
            </a:pPr>
            <a:r>
              <a:rPr lang="el-GR" dirty="0" smtClean="0"/>
              <a:t>Πρέπει </a:t>
            </a:r>
            <a:r>
              <a:rPr lang="el-GR" dirty="0"/>
              <a:t>να ληφθούν μέτρα σε εθνικό επίπεδο και η γεωργία πρέπει οπωσδήποτε να μειώσει την υπερεκμετάλλευση των υπόγειων υδάτων και τις άχρηστες πρακτικές άρδευσης. Τα νοικοκυριά αντιπροσωπεύουν το 14 % κατανάλωσης νερού στην Ελλάδα και είναι ένας από τους μεγαλύτερους χρήστες νερού στην Ευρωπαϊκή Ένωση - σχεδόν 177 λίτρα ανά άτομο την ημέρα. Υπάρχουν πολλές τεχνικές και τεχνολογίες εξοικονόμησης νερού που θα μπορούσαν να μειώσουν τη χρήση οικιακού νερού στην κουζίνα και στο μπάνιο και, μαζί με αυτήν, την καταπόνηση του </a:t>
            </a:r>
            <a:r>
              <a:rPr lang="el-GR" dirty="0" smtClean="0"/>
              <a:t>νερού.</a:t>
            </a:r>
            <a:endParaRPr lang="el-GR" dirty="0"/>
          </a:p>
          <a:p>
            <a:endParaRPr lang="el-GR" dirty="0"/>
          </a:p>
        </p:txBody>
      </p:sp>
    </p:spTree>
    <p:extLst>
      <p:ext uri="{BB962C8B-B14F-4D97-AF65-F5344CB8AC3E}">
        <p14:creationId xmlns:p14="http://schemas.microsoft.com/office/powerpoint/2010/main" val="13761163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4355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7560840" cy="1719064"/>
          </a:xfrm>
        </p:spPr>
        <p:txBody>
          <a:bodyPr>
            <a:noAutofit/>
          </a:bodyPr>
          <a:lstStyle/>
          <a:p>
            <a:r>
              <a:rPr lang="el-GR" sz="3600" b="1" dirty="0" smtClean="0">
                <a:effectLst>
                  <a:outerShdw blurRad="38100" dist="38100" dir="2700000" algn="tl">
                    <a:srgbClr val="000000">
                      <a:alpha val="43137"/>
                    </a:srgbClr>
                  </a:outerShdw>
                </a:effectLst>
              </a:rPr>
              <a:t>Παγκοσμιοι κανονεσ που καποτε πρεπει να ισχυσουν και στην ελλαδα:</a:t>
            </a:r>
            <a:endParaRPr lang="el-GR" sz="3600" b="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a:xfrm>
            <a:off x="539552" y="1995696"/>
            <a:ext cx="7467600" cy="4873752"/>
          </a:xfrm>
        </p:spPr>
        <p:txBody>
          <a:bodyPr/>
          <a:lstStyle/>
          <a:p>
            <a:r>
              <a:rPr lang="el-GR" dirty="0" smtClean="0"/>
              <a:t>Όπου οι ανάγκες καλύπτονται από δημόσιο έργο, εν λειτουργία, δεν επιτρέπεται η λειτουργία ιδιωτικών υδροληπτικών έργων</a:t>
            </a:r>
          </a:p>
          <a:p>
            <a:r>
              <a:rPr lang="el-GR" dirty="0" smtClean="0"/>
              <a:t>Οι υδατικές ανάγκες του καθενός συνδέονται με την υδατική ικανότητα-υδατική επάρκεια της κάθε περιοχής </a:t>
            </a:r>
          </a:p>
          <a:p>
            <a:r>
              <a:rPr lang="el-GR" dirty="0" smtClean="0"/>
              <a:t>Θα πρέπει να δημιουργηθεί μια τοπική, περιφερειακή και εθνική υδατική </a:t>
            </a:r>
            <a:r>
              <a:rPr lang="en-US" dirty="0" smtClean="0"/>
              <a:t>          </a:t>
            </a:r>
            <a:r>
              <a:rPr lang="el-GR" dirty="0" smtClean="0"/>
              <a:t>περιφρούρηση</a:t>
            </a:r>
          </a:p>
          <a:p>
            <a:r>
              <a:rPr lang="el-GR" dirty="0" smtClean="0"/>
              <a:t>…</a:t>
            </a:r>
            <a:r>
              <a:rPr lang="el-GR" sz="2800" b="1" dirty="0" smtClean="0">
                <a:solidFill>
                  <a:srgbClr val="FF0000"/>
                </a:solidFill>
              </a:rPr>
              <a:t>Με πρώτο βήμα την αποτροπή της ιδιωτικοποίησης του νερού!!</a:t>
            </a:r>
            <a:endParaRPr lang="el-GR" sz="2800" b="1" dirty="0">
              <a:solidFill>
                <a:srgbClr val="FF0000"/>
              </a:solidFill>
            </a:endParaRPr>
          </a:p>
        </p:txBody>
      </p:sp>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3933056"/>
            <a:ext cx="1862557" cy="1799342"/>
          </a:xfrm>
          <a:prstGeom prst="ellipse">
            <a:avLst/>
          </a:prstGeom>
          <a:ln>
            <a:solidFill>
              <a:srgbClr val="FF0000"/>
            </a:solidFill>
          </a:ln>
        </p:spPr>
      </p:pic>
    </p:spTree>
    <p:extLst>
      <p:ext uri="{BB962C8B-B14F-4D97-AF65-F5344CB8AC3E}">
        <p14:creationId xmlns:p14="http://schemas.microsoft.com/office/powerpoint/2010/main" val="27542655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7467600" cy="724942"/>
          </a:xfrm>
        </p:spPr>
        <p:txBody>
          <a:bodyPr>
            <a:normAutofit/>
          </a:bodyPr>
          <a:lstStyle/>
          <a:p>
            <a:r>
              <a:rPr lang="el-GR" sz="3600" b="1" dirty="0" smtClean="0">
                <a:effectLst>
                  <a:outerShdw blurRad="38100" dist="38100" dir="2700000" algn="tl">
                    <a:srgbClr val="000000">
                      <a:alpha val="43137"/>
                    </a:srgbClr>
                  </a:outerShdw>
                </a:effectLst>
              </a:rPr>
              <a:t>Ιδιωτικοποιηση του νερου</a:t>
            </a:r>
            <a:endParaRPr lang="el-GR" sz="3600" b="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a:xfrm>
            <a:off x="323528" y="908720"/>
            <a:ext cx="8208912" cy="6048672"/>
          </a:xfrm>
        </p:spPr>
        <p:txBody>
          <a:bodyPr>
            <a:normAutofit/>
          </a:bodyPr>
          <a:lstStyle/>
          <a:p>
            <a:pPr marL="0" indent="0">
              <a:buNone/>
            </a:pPr>
            <a:r>
              <a:rPr lang="el-GR" b="1" dirty="0"/>
              <a:t>Η ιδιωτικοποίηση του νερού, </a:t>
            </a:r>
            <a:r>
              <a:rPr lang="el-GR" dirty="0" smtClean="0"/>
              <a:t>εμφανίζεται </a:t>
            </a:r>
            <a:r>
              <a:rPr lang="el-GR" dirty="0"/>
              <a:t>ως μια ενέργεια που καταργεί τον “ανίκανο”, “αναποτελεσματικό” και “διεφθαρμένο” δημόσιο τομέα (!) και παραδίδει την υδατική διαχείριση στον ιδιωτικό τομέα, τομέα του υγιούς ανταγωνισμού (!) και της </a:t>
            </a:r>
            <a:r>
              <a:rPr lang="el-GR" dirty="0" smtClean="0"/>
              <a:t>κερδοφορίας. Αν </a:t>
            </a:r>
            <a:r>
              <a:rPr lang="el-GR" dirty="0"/>
              <a:t>ο καθησυχασμός της κοινής γνώμης βασίζεται στη διαβεβαίωση ή και θεσμοθέτηση του ελέγχου της τιμολόγησης κατά χρήση και κατά χρήστη, αυτό, δεν δεσμεύει τον μελλοντικό διαχειριστή ή τις μελλοντικές κυβερνήσεις. Ωστόσο, πέραν της τιμολόγησης, υπάρχουν και άλλα σοβαρά </a:t>
            </a:r>
            <a:r>
              <a:rPr lang="el-GR" dirty="0" smtClean="0"/>
              <a:t>προβλήματα, </a:t>
            </a:r>
            <a:r>
              <a:rPr lang="el-GR" dirty="0"/>
              <a:t>όπως η δυνατότητα εξαγωγής </a:t>
            </a:r>
            <a:r>
              <a:rPr lang="el-GR" dirty="0" smtClean="0"/>
              <a:t>νερού, η </a:t>
            </a:r>
            <a:r>
              <a:rPr lang="el-GR" dirty="0"/>
              <a:t>απαγόρευση υδατοσυλλογής από ιδιώτες ή κρατικούς </a:t>
            </a:r>
            <a:r>
              <a:rPr lang="el-GR" dirty="0" smtClean="0"/>
              <a:t>οργανισμούς, </a:t>
            </a:r>
            <a:r>
              <a:rPr lang="el-GR" dirty="0"/>
              <a:t>η παρέμβαση στις χρήσεις </a:t>
            </a:r>
            <a:r>
              <a:rPr lang="el-GR" dirty="0" smtClean="0"/>
              <a:t>γης κ.α</a:t>
            </a:r>
            <a:r>
              <a:rPr lang="el-GR" dirty="0"/>
              <a:t>.</a:t>
            </a:r>
          </a:p>
        </p:txBody>
      </p:sp>
    </p:spTree>
    <p:extLst>
      <p:ext uri="{BB962C8B-B14F-4D97-AF65-F5344CB8AC3E}">
        <p14:creationId xmlns:p14="http://schemas.microsoft.com/office/powerpoint/2010/main" val="1859134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683568" y="2924944"/>
            <a:ext cx="7344816" cy="2880320"/>
          </a:xfrm>
          <a:noFill/>
          <a:ln w="38100">
            <a:solidFill>
              <a:schemeClr val="tx1"/>
            </a:solidFill>
          </a:ln>
          <a:effectLst>
            <a:glow rad="228600">
              <a:schemeClr val="accent2">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buNone/>
            </a:pPr>
            <a:r>
              <a:rPr lang="el-GR" sz="2800" b="1" dirty="0" smtClean="0">
                <a:solidFill>
                  <a:srgbClr val="FF0000"/>
                </a:solidFill>
                <a:effectLst>
                  <a:outerShdw blurRad="38100" dist="38100" dir="2700000" algn="tl">
                    <a:srgbClr val="000000">
                      <a:alpha val="43137"/>
                    </a:srgbClr>
                  </a:outerShdw>
                </a:effectLst>
              </a:rPr>
              <a:t>Αν έχεις χρόνο αξίζει να αφιερώσεις 20 λεπτά για να δεις πως οι ιδιωτικοποιήσεις «σκότωσαν» το νερό στη Χιλή…</a:t>
            </a:r>
          </a:p>
          <a:p>
            <a:pPr marL="0" indent="0">
              <a:buNone/>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https://</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youtu.be/1mHmiUpJehU</a:t>
            </a:r>
            <a:endPar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endParaRPr lang="el-GR" sz="2800" b="1" dirty="0">
              <a:solidFill>
                <a:srgbClr val="FF0000"/>
              </a:solidFill>
            </a:endParaRPr>
          </a:p>
        </p:txBody>
      </p:sp>
      <p:pic>
        <p:nvPicPr>
          <p:cNvPr id="4" name="Θέση περιεχομένου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16632"/>
            <a:ext cx="8496944" cy="2304256"/>
          </a:xfrm>
          <a:prstGeom prst="rect">
            <a:avLst/>
          </a:prstGeom>
        </p:spPr>
      </p:pic>
    </p:spTree>
    <p:extLst>
      <p:ext uri="{BB962C8B-B14F-4D97-AF65-F5344CB8AC3E}">
        <p14:creationId xmlns:p14="http://schemas.microsoft.com/office/powerpoint/2010/main" val="12022025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6000" r="-20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16632"/>
            <a:ext cx="7467600" cy="1143000"/>
          </a:xfrm>
        </p:spPr>
        <p:txBody>
          <a:bodyPr>
            <a:noAutofit/>
          </a:bodyPr>
          <a:lstStyle/>
          <a:p>
            <a:r>
              <a:rPr lang="el-GR" sz="3600" b="1" dirty="0" smtClean="0">
                <a:effectLst>
                  <a:outerShdw blurRad="38100" dist="38100" dir="2700000" algn="tl">
                    <a:srgbClr val="000000">
                      <a:alpha val="43137"/>
                    </a:srgbClr>
                  </a:outerShdw>
                </a:effectLst>
              </a:rPr>
              <a:t>Τι μπορω να κανω σε προσωπικο επιπεδο;</a:t>
            </a:r>
            <a:endParaRPr lang="el-GR" sz="3600" b="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a:xfrm>
            <a:off x="457200" y="1340768"/>
            <a:ext cx="7643192" cy="5133184"/>
          </a:xfrm>
        </p:spPr>
        <p:txBody>
          <a:bodyPr>
            <a:normAutofit/>
          </a:bodyPr>
          <a:lstStyle/>
          <a:p>
            <a:r>
              <a:rPr lang="el-GR" u="sng" dirty="0"/>
              <a:t>Μην απογοητευτείς —ανάλαβε δράση! </a:t>
            </a:r>
            <a:r>
              <a:rPr lang="el-GR" dirty="0"/>
              <a:t>Αν αρχίσεις με τα πιο ασήμαντα πράγματα, θα είναι πιο εύκολο να συνεχίσεις με πιο φιλόδοξα βήματα. Άρχισε μιλώντας για αυτά τα προβλήματα με την οικογένεια και τους φίλους σου. Θίξε τα ζητήματα αυτά στη δουλειά και στο σχολείο. Έρευνες έχουν δείξει ότι αρκεί ένας μικρός αριθμός αφοσιωμένων και ειρηνικών ανθρώπων για να επέλθουν σημαντικές κοινωνικές αλλαγές —κάποιες φορές αρκεί μόνο το 3,5 % του πληθυσμού! </a:t>
            </a:r>
            <a:endParaRPr lang="el-GR" dirty="0" smtClean="0"/>
          </a:p>
          <a:p>
            <a:r>
              <a:rPr lang="el-GR" u="sng" dirty="0"/>
              <a:t>Άσκησε πίεση στους φορείς χάραξης πολιτικής </a:t>
            </a:r>
            <a:r>
              <a:rPr lang="el-GR" dirty="0"/>
              <a:t>—οι επιστολές και τα μηνύματα μέσω email ενίοτε έχουν σημαντικό αποτέλεσμα.</a:t>
            </a:r>
          </a:p>
        </p:txBody>
      </p:sp>
    </p:spTree>
    <p:extLst>
      <p:ext uri="{BB962C8B-B14F-4D97-AF65-F5344CB8AC3E}">
        <p14:creationId xmlns:p14="http://schemas.microsoft.com/office/powerpoint/2010/main" val="29518304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extLst>
              <a:ext uri="{BEBA8EAE-BF5A-486C-A8C5-ECC9F3942E4B}">
                <a14:imgProps xmlns:a14="http://schemas.microsoft.com/office/drawing/2010/main">
                  <a14:imgLayer r:embed="rId3">
                    <a14:imgEffect>
                      <a14:brightnessContrast bright="-10000"/>
                    </a14:imgEffect>
                  </a14:imgLayer>
                </a14:imgProps>
              </a:ext>
            </a:extLst>
          </a:blip>
          <a:srcRect/>
          <a:stretch>
            <a:fillRect l="-7000" r="-7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23528" y="404664"/>
            <a:ext cx="7992888" cy="5256584"/>
          </a:xfrm>
        </p:spPr>
        <p:txBody>
          <a:bodyPr>
            <a:noAutofit/>
          </a:bodyPr>
          <a:lstStyle/>
          <a:p>
            <a:pPr marL="0" indent="0">
              <a:buNone/>
            </a:pPr>
            <a:r>
              <a:rPr lang="el-GR" dirty="0" smtClean="0"/>
              <a:t>Η ανάγκη για </a:t>
            </a:r>
            <a:r>
              <a:rPr lang="el-GR" dirty="0"/>
              <a:t>έναν ειρηνικό </a:t>
            </a:r>
            <a:r>
              <a:rPr lang="el-GR" dirty="0" smtClean="0"/>
              <a:t>κόσμο χωρίς ανισότητα, πείνα, φτώχεια, σπατάλη των φυσικών πόρων και περιβαλλοντολογικά προβλήματα οδήγησαν στην </a:t>
            </a:r>
            <a:r>
              <a:rPr lang="el-GR" dirty="0"/>
              <a:t>70ή Γενική Συνέλευση των Ηνωμένων Εθνών τον Σεπτέμβριο του </a:t>
            </a:r>
            <a:r>
              <a:rPr lang="el-GR" dirty="0" smtClean="0"/>
              <a:t>2015 όπου οι παγκόσμιοι ηγέτες ενέκριναν ομόφωνα την Ατζέντα 2030 Βιώσιμης Ανάπτυξης .Ουσιαστικά η ατζέντα αυτή εμπεριέχει </a:t>
            </a:r>
            <a:r>
              <a:rPr lang="el-GR" dirty="0"/>
              <a:t>17 </a:t>
            </a:r>
            <a:r>
              <a:rPr lang="el-GR" dirty="0" smtClean="0"/>
              <a:t>Στόχους, </a:t>
            </a:r>
            <a:r>
              <a:rPr lang="el-GR" dirty="0"/>
              <a:t>οι οποίοι έρχονται να ενώσουν όλες τις χώρες του κόσμου για να επιλύσουν από κοινού μείζοντα θέματα που αφορούν στα οικονομικά, κοινωνικά και περιβαλλοντικά </a:t>
            </a:r>
            <a:r>
              <a:rPr lang="el-GR" dirty="0" smtClean="0"/>
              <a:t>θέματα. </a:t>
            </a:r>
            <a:r>
              <a:rPr lang="el-GR" dirty="0"/>
              <a:t>Αποτελεί ένα παγκόσμιο </a:t>
            </a:r>
            <a:r>
              <a:rPr lang="el-GR" dirty="0" smtClean="0"/>
              <a:t>πείραμα που </a:t>
            </a:r>
            <a:r>
              <a:rPr lang="el-GR" dirty="0"/>
              <a:t>καθιστά απαραίτητη την συνεργασία μεταξύ διαφορετικών λαών και την ανταλλαγή καινοτόμων ιδεών. </a:t>
            </a:r>
          </a:p>
        </p:txBody>
      </p:sp>
    </p:spTree>
    <p:extLst>
      <p:ext uri="{BB962C8B-B14F-4D97-AF65-F5344CB8AC3E}">
        <p14:creationId xmlns:p14="http://schemas.microsoft.com/office/powerpoint/2010/main" val="405073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1857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effectLst>
                  <a:outerShdw blurRad="38100" dist="38100" dir="2700000" algn="tl">
                    <a:srgbClr val="000000">
                      <a:alpha val="43137"/>
                    </a:srgbClr>
                  </a:outerShdw>
                </a:effectLst>
              </a:rPr>
              <a:t>Πηγεσ </a:t>
            </a:r>
            <a:endParaRPr lang="el-GR" sz="3600" b="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p:txBody>
          <a:bodyPr>
            <a:scene3d>
              <a:camera prst="orthographicFront"/>
              <a:lightRig rig="soft" dir="t">
                <a:rot lat="0" lon="0" rev="10800000"/>
              </a:lightRig>
            </a:scene3d>
            <a:sp3d>
              <a:bevelT w="27940" h="12700"/>
              <a:contourClr>
                <a:srgbClr val="DDDDDD"/>
              </a:contourClr>
            </a:sp3d>
          </a:bodyPr>
          <a:lstStyle/>
          <a:p>
            <a:r>
              <a:rPr lang="en-US"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hlinkClick r:id="rId2"/>
              </a:rPr>
              <a:t>https</a:t>
            </a:r>
            <a:r>
              <a:rPr lang="en-US" sz="1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hlinkClick r:id="rId2"/>
              </a:rPr>
              <a:t>://csr.ert.gr/keep/17-stoxoi-viosimis-anaptyxis</a:t>
            </a:r>
            <a:r>
              <a:rPr lang="en-US"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hlinkClick r:id="rId2"/>
              </a:rPr>
              <a:t>/</a:t>
            </a:r>
            <a:endParaRPr lang="el-GR"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endParaRPr>
          </a:p>
          <a:p>
            <a:r>
              <a:rPr lang="en-US" sz="1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hlinkClick r:id="rId3"/>
              </a:rPr>
              <a:t>https://el.wikipedia.org/wiki/%CE%9F%CF%81%CE%B3%CE%B1%CE%BD%CE%B9%CF%83%CE%BC%CF%8C%CF%82_%CE%97%CE%BD%CF%89%CE%BC%CE%AD%CE%BD%CF%89%CE%BD_%</a:t>
            </a:r>
            <a:r>
              <a:rPr lang="en-US"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hlinkClick r:id="rId3"/>
              </a:rPr>
              <a:t>CE%95%CE%B8%CE%BD%CF%8E%CE%BD</a:t>
            </a:r>
            <a:endParaRPr lang="el-GR"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endParaRPr>
          </a:p>
          <a:p>
            <a:r>
              <a:rPr lang="en-US" sz="1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hlinkClick r:id="rId4"/>
              </a:rPr>
              <a:t>https://unric.org/el/17-%CF%83%CF%84%CE%BF%CF%87%CE%BF%CE%B9-%CE%B2%CE%B9%CF%89%CF%83%CE%B9%CE%BC%CE%B7%CF%83-%CE%B1%CE%BD%CE%B1%CF%80%CF%84%CF%85%CE%BE%CE%B7%CF%83</a:t>
            </a:r>
            <a:r>
              <a:rPr lang="en-US"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hlinkClick r:id="rId4"/>
              </a:rPr>
              <a:t>/</a:t>
            </a:r>
            <a:endParaRPr lang="el-GR"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endParaRPr>
          </a:p>
          <a:p>
            <a:r>
              <a:rPr lang="en-US" sz="1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hlinkClick r:id="rId5"/>
              </a:rPr>
              <a:t>https://</a:t>
            </a:r>
            <a:r>
              <a:rPr lang="en-US"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hlinkClick r:id="rId5"/>
              </a:rPr>
              <a:t>www.kpem.gr/semaeif/17stoxoi.pdf</a:t>
            </a:r>
            <a:endParaRPr lang="el-GR"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endParaRPr>
          </a:p>
          <a:p>
            <a:r>
              <a:rPr lang="en-US" sz="1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hlinkClick r:id="rId6"/>
              </a:rPr>
              <a:t>https://</a:t>
            </a:r>
            <a:r>
              <a:rPr lang="en-US"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hlinkClick r:id="rId6"/>
              </a:rPr>
              <a:t>amitos.library.uop.gr/xmlui/bitstream/handle/123456789/6400/Koroniadis_3033202004009.pdf?sequence=1&amp;isAllowed=y</a:t>
            </a:r>
            <a:endParaRPr lang="el-GR"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endParaRPr>
          </a:p>
          <a:p>
            <a:endParaRPr lang="el-GR"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endParaRPr>
          </a:p>
          <a:p>
            <a:endParaRPr lang="el-GR"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endParaRPr>
          </a:p>
          <a:p>
            <a:endParaRPr lang="el-GR" sz="1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anose="020F0502020204030204" pitchFamily="34" charset="0"/>
              <a:cs typeface="Calibri" panose="020F0502020204030204" pitchFamily="34" charset="0"/>
            </a:endParaRPr>
          </a:p>
          <a:p>
            <a:endParaRPr lang="el-GR"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09351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242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extLst>
              <a:ext uri="{BEBA8EAE-BF5A-486C-A8C5-ECC9F3942E4B}">
                <a14:imgProps xmlns:a14="http://schemas.microsoft.com/office/drawing/2010/main">
                  <a14:imgLayer r:embed="rId3">
                    <a14:imgEffect>
                      <a14:brightnessContrast bright="-10000"/>
                    </a14:imgEffect>
                  </a14:imgLayer>
                </a14:imgProps>
              </a:ext>
            </a:extLst>
          </a:blip>
          <a:srcRect/>
          <a:stretch>
            <a:fillRect l="-7000" r="-7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7848872" cy="1368152"/>
          </a:xfrm>
        </p:spPr>
        <p:txBody>
          <a:bodyPr>
            <a:normAutofit/>
          </a:bodyPr>
          <a:lstStyle/>
          <a:p>
            <a:r>
              <a:rPr lang="el-GR" sz="4000" b="1" dirty="0" smtClean="0">
                <a:effectLst>
                  <a:outerShdw blurRad="38100" dist="38100" dir="2700000" algn="tl">
                    <a:srgbClr val="000000">
                      <a:alpha val="43137"/>
                    </a:srgbClr>
                  </a:outerShdw>
                </a:effectLst>
              </a:rPr>
              <a:t>Λιγα λογια για τον καθε στοχο…</a:t>
            </a:r>
            <a:endParaRPr lang="el-GR" sz="4000" b="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a:xfrm>
            <a:off x="467544" y="1484784"/>
            <a:ext cx="7467600" cy="4873752"/>
          </a:xfrm>
        </p:spPr>
        <p:txBody>
          <a:bodyPr>
            <a:normAutofit/>
          </a:bodyPr>
          <a:lstStyle/>
          <a:p>
            <a:r>
              <a:rPr lang="el-GR" b="1" dirty="0" smtClean="0"/>
              <a:t>1</a:t>
            </a:r>
            <a:r>
              <a:rPr lang="el-GR" b="1" baseline="30000" dirty="0" smtClean="0"/>
              <a:t>ος</a:t>
            </a:r>
            <a:r>
              <a:rPr lang="el-GR" b="1" dirty="0"/>
              <a:t> </a:t>
            </a:r>
            <a:r>
              <a:rPr lang="el-GR" b="1" dirty="0" smtClean="0"/>
              <a:t>Μηδενική Φτώχεια: </a:t>
            </a:r>
            <a:r>
              <a:rPr lang="el-GR" dirty="0" smtClean="0"/>
              <a:t>Τερματισμός της φτώχειας σε όλες τις μορφές της, παντού.</a:t>
            </a:r>
          </a:p>
          <a:p>
            <a:r>
              <a:rPr lang="el-GR" b="1" dirty="0" smtClean="0"/>
              <a:t>2</a:t>
            </a:r>
            <a:r>
              <a:rPr lang="el-GR" b="1" baseline="30000" dirty="0" smtClean="0"/>
              <a:t>ος</a:t>
            </a:r>
            <a:r>
              <a:rPr lang="el-GR" b="1" dirty="0" smtClean="0"/>
              <a:t> Μηδενική Πείνα: </a:t>
            </a:r>
            <a:r>
              <a:rPr lang="el-GR" dirty="0" smtClean="0"/>
              <a:t>Τερματισμός της πείνας, επίτευξη επισιτιστικής ασφάλειας και βελτίωση της διατροφής καθώς και προώθηση της αειφόρου γεωργίας.</a:t>
            </a:r>
          </a:p>
          <a:p>
            <a:r>
              <a:rPr lang="el-GR" b="1" dirty="0" smtClean="0"/>
              <a:t>3</a:t>
            </a:r>
            <a:r>
              <a:rPr lang="el-GR" b="1" baseline="30000" dirty="0" smtClean="0"/>
              <a:t>ος</a:t>
            </a:r>
            <a:r>
              <a:rPr lang="el-GR" b="1" dirty="0" smtClean="0"/>
              <a:t> Καλή Υγεία και Ευημερία: </a:t>
            </a:r>
            <a:r>
              <a:rPr lang="el-GR" dirty="0" smtClean="0"/>
              <a:t>Διασφάλιση υγιούς ζωής και προώθηση της καλής υγείας για όλους και για όλες τις ηλικίες.</a:t>
            </a:r>
          </a:p>
          <a:p>
            <a:r>
              <a:rPr lang="el-GR" b="1" dirty="0" smtClean="0"/>
              <a:t>4</a:t>
            </a:r>
            <a:r>
              <a:rPr lang="el-GR" b="1" baseline="30000" dirty="0" smtClean="0"/>
              <a:t>ος</a:t>
            </a:r>
            <a:r>
              <a:rPr lang="el-GR" b="1" dirty="0" smtClean="0"/>
              <a:t> Ποιοτική Εκπαίδευση: </a:t>
            </a:r>
            <a:r>
              <a:rPr lang="el-GR" dirty="0" smtClean="0"/>
              <a:t>Διασφαλίζουμε την ελεύθερη, ισότιμη εκπαίδευση παράγοντας τις ευκαιρίες για δια βίου μάθησης.</a:t>
            </a:r>
            <a:endParaRPr lang="el-GR" dirty="0"/>
          </a:p>
        </p:txBody>
      </p:sp>
    </p:spTree>
    <p:extLst>
      <p:ext uri="{BB962C8B-B14F-4D97-AF65-F5344CB8AC3E}">
        <p14:creationId xmlns:p14="http://schemas.microsoft.com/office/powerpoint/2010/main" val="327793310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extLst>
              <a:ext uri="{BEBA8EAE-BF5A-486C-A8C5-ECC9F3942E4B}">
                <a14:imgProps xmlns:a14="http://schemas.microsoft.com/office/drawing/2010/main">
                  <a14:imgLayer r:embed="rId3">
                    <a14:imgEffect>
                      <a14:brightnessContrast bright="-10000"/>
                    </a14:imgEffect>
                  </a14:imgLayer>
                </a14:imgProps>
              </a:ext>
            </a:extLst>
          </a:blip>
          <a:srcRect/>
          <a:stretch>
            <a:fillRect l="-7000" r="-7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116632"/>
            <a:ext cx="8136904" cy="6858000"/>
          </a:xfrm>
        </p:spPr>
        <p:txBody>
          <a:bodyPr>
            <a:normAutofit/>
          </a:bodyPr>
          <a:lstStyle/>
          <a:p>
            <a:r>
              <a:rPr lang="el-GR" b="1" dirty="0" smtClean="0"/>
              <a:t>5</a:t>
            </a:r>
            <a:r>
              <a:rPr lang="el-GR" b="1" baseline="30000" dirty="0" smtClean="0"/>
              <a:t>ος</a:t>
            </a:r>
            <a:r>
              <a:rPr lang="el-GR" b="1" dirty="0" smtClean="0"/>
              <a:t> Ισότητα των Φύλων: </a:t>
            </a:r>
            <a:r>
              <a:rPr lang="el-GR" dirty="0"/>
              <a:t>Ε</a:t>
            </a:r>
            <a:r>
              <a:rPr lang="el-GR" dirty="0" smtClean="0"/>
              <a:t>πίτευξη ισότητας των φύλων και ενδυνάμωση όλων των γυναικών και των κοριτσιών.</a:t>
            </a:r>
          </a:p>
          <a:p>
            <a:r>
              <a:rPr lang="el-GR" b="1" dirty="0" smtClean="0"/>
              <a:t>6</a:t>
            </a:r>
            <a:r>
              <a:rPr lang="el-GR" b="1" baseline="30000" dirty="0" smtClean="0"/>
              <a:t>ος</a:t>
            </a:r>
            <a:r>
              <a:rPr lang="el-GR" b="1" dirty="0" smtClean="0"/>
              <a:t> Καθαρό Νερό και Αποχέτευση:</a:t>
            </a:r>
            <a:r>
              <a:rPr lang="el-GR" dirty="0" smtClean="0"/>
              <a:t> Διασφάλιση της πρόσβασης σε ύδρευση και αποχέτευση για όλους.</a:t>
            </a:r>
          </a:p>
          <a:p>
            <a:r>
              <a:rPr lang="el-GR" b="1" dirty="0" smtClean="0"/>
              <a:t>7</a:t>
            </a:r>
            <a:r>
              <a:rPr lang="el-GR" b="1" baseline="30000" dirty="0" smtClean="0"/>
              <a:t>ος</a:t>
            </a:r>
            <a:r>
              <a:rPr lang="el-GR" b="1" dirty="0" smtClean="0"/>
              <a:t> Φτηνή και Καθαρή Ενέργεια: </a:t>
            </a:r>
            <a:r>
              <a:rPr lang="el-GR" dirty="0" smtClean="0"/>
              <a:t>Διασφάλιση </a:t>
            </a:r>
            <a:r>
              <a:rPr lang="el-GR" dirty="0"/>
              <a:t>της πρόσβασης σε οικονομικά προσιτές</a:t>
            </a:r>
            <a:r>
              <a:rPr lang="el-GR" dirty="0" smtClean="0"/>
              <a:t>, αξιόπιστες</a:t>
            </a:r>
            <a:r>
              <a:rPr lang="el-GR" dirty="0"/>
              <a:t>, βιώσιμες και σύγχρονες </a:t>
            </a:r>
            <a:r>
              <a:rPr lang="el-GR" dirty="0" smtClean="0"/>
              <a:t>μορφές ενέργειας </a:t>
            </a:r>
            <a:r>
              <a:rPr lang="el-GR" dirty="0"/>
              <a:t>για </a:t>
            </a:r>
            <a:r>
              <a:rPr lang="el-GR" dirty="0" smtClean="0"/>
              <a:t>όλους.</a:t>
            </a:r>
          </a:p>
          <a:p>
            <a:r>
              <a:rPr lang="el-GR" b="1" dirty="0" smtClean="0"/>
              <a:t>8</a:t>
            </a:r>
            <a:r>
              <a:rPr lang="el-GR" b="1" baseline="30000" dirty="0" smtClean="0"/>
              <a:t>ος</a:t>
            </a:r>
            <a:r>
              <a:rPr lang="el-GR" b="1" dirty="0" smtClean="0"/>
              <a:t> Αξιοπρεπής Εργασία </a:t>
            </a:r>
            <a:r>
              <a:rPr lang="el-GR" b="1" dirty="0"/>
              <a:t>και </a:t>
            </a:r>
            <a:r>
              <a:rPr lang="el-GR" b="1" dirty="0" smtClean="0"/>
              <a:t>Οικονομική </a:t>
            </a:r>
            <a:r>
              <a:rPr lang="el-GR" b="1" dirty="0"/>
              <a:t>Α</a:t>
            </a:r>
            <a:r>
              <a:rPr lang="el-GR" b="1" dirty="0" smtClean="0"/>
              <a:t>νάπτυξη: </a:t>
            </a:r>
            <a:r>
              <a:rPr lang="el-GR" dirty="0"/>
              <a:t>Προώθηση της βιώσιμης και χωρίς </a:t>
            </a:r>
            <a:r>
              <a:rPr lang="el-GR" dirty="0" smtClean="0"/>
              <a:t>αποκλεισμούς οικονομικής </a:t>
            </a:r>
            <a:r>
              <a:rPr lang="el-GR" dirty="0"/>
              <a:t>ανάπτυξης, της απασχόλησης και </a:t>
            </a:r>
            <a:r>
              <a:rPr lang="el-GR" dirty="0" smtClean="0"/>
              <a:t>της αξιοπρεπούς </a:t>
            </a:r>
            <a:r>
              <a:rPr lang="el-GR" dirty="0"/>
              <a:t>εργασίας για </a:t>
            </a:r>
            <a:r>
              <a:rPr lang="el-GR" dirty="0" smtClean="0"/>
              <a:t>όλους.</a:t>
            </a:r>
          </a:p>
          <a:p>
            <a:r>
              <a:rPr lang="el-GR" b="1" dirty="0" smtClean="0"/>
              <a:t>9</a:t>
            </a:r>
            <a:r>
              <a:rPr lang="el-GR" b="1" baseline="30000" dirty="0" smtClean="0"/>
              <a:t>ος</a:t>
            </a:r>
            <a:r>
              <a:rPr lang="el-GR" b="1" dirty="0" smtClean="0"/>
              <a:t> Βιομηχανία</a:t>
            </a:r>
            <a:r>
              <a:rPr lang="el-GR" b="1" dirty="0"/>
              <a:t>, </a:t>
            </a:r>
            <a:r>
              <a:rPr lang="el-GR" b="1" dirty="0" smtClean="0"/>
              <a:t>Καινοτομία </a:t>
            </a:r>
            <a:r>
              <a:rPr lang="el-GR" b="1" dirty="0"/>
              <a:t>και Υ</a:t>
            </a:r>
            <a:r>
              <a:rPr lang="el-GR" b="1" dirty="0" smtClean="0"/>
              <a:t>ποδομές: </a:t>
            </a:r>
            <a:r>
              <a:rPr lang="el-GR" dirty="0"/>
              <a:t>Δημιουργία ευέλικτων υποδομών, προώθηση </a:t>
            </a:r>
            <a:r>
              <a:rPr lang="el-GR" dirty="0" smtClean="0"/>
              <a:t>της βιώσιμης </a:t>
            </a:r>
            <a:r>
              <a:rPr lang="el-GR" dirty="0"/>
              <a:t>εκβιομηχάνισης και προώθηση </a:t>
            </a:r>
            <a:r>
              <a:rPr lang="el-GR" dirty="0" smtClean="0"/>
              <a:t>της καινοτομίας.</a:t>
            </a:r>
            <a:endParaRPr lang="el-GR" dirty="0"/>
          </a:p>
        </p:txBody>
      </p:sp>
    </p:spTree>
    <p:extLst>
      <p:ext uri="{BB962C8B-B14F-4D97-AF65-F5344CB8AC3E}">
        <p14:creationId xmlns:p14="http://schemas.microsoft.com/office/powerpoint/2010/main" val="22480309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extLst>
              <a:ext uri="{BEBA8EAE-BF5A-486C-A8C5-ECC9F3942E4B}">
                <a14:imgProps xmlns:a14="http://schemas.microsoft.com/office/drawing/2010/main">
                  <a14:imgLayer r:embed="rId3">
                    <a14:imgEffect>
                      <a14:brightnessContrast bright="-10000"/>
                    </a14:imgEffect>
                  </a14:imgLayer>
                </a14:imgProps>
              </a:ext>
            </a:extLst>
          </a:blip>
          <a:srcRect/>
          <a:stretch>
            <a:fillRect l="-7000" r="-7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260648"/>
            <a:ext cx="7467600" cy="6213304"/>
          </a:xfrm>
        </p:spPr>
        <p:txBody>
          <a:bodyPr/>
          <a:lstStyle/>
          <a:p>
            <a:r>
              <a:rPr lang="el-GR" b="1" dirty="0" smtClean="0"/>
              <a:t>10</a:t>
            </a:r>
            <a:r>
              <a:rPr lang="el-GR" b="1" baseline="30000" dirty="0" smtClean="0"/>
              <a:t>ος</a:t>
            </a:r>
            <a:r>
              <a:rPr lang="el-GR" b="1" dirty="0" smtClean="0"/>
              <a:t> Λιγότερες </a:t>
            </a:r>
            <a:r>
              <a:rPr lang="el-GR" b="1" dirty="0"/>
              <a:t>Α</a:t>
            </a:r>
            <a:r>
              <a:rPr lang="el-GR" b="1" dirty="0" smtClean="0"/>
              <a:t>νισότητες: </a:t>
            </a:r>
            <a:r>
              <a:rPr lang="el-GR" dirty="0"/>
              <a:t>Τη μείωση των ανισοτήτων εντός και μεταξύ </a:t>
            </a:r>
            <a:r>
              <a:rPr lang="el-GR" dirty="0" smtClean="0"/>
              <a:t>των χωρών.</a:t>
            </a:r>
          </a:p>
          <a:p>
            <a:r>
              <a:rPr lang="el-GR" b="1" dirty="0" smtClean="0"/>
              <a:t>11</a:t>
            </a:r>
            <a:r>
              <a:rPr lang="el-GR" b="1" baseline="30000" dirty="0" smtClean="0"/>
              <a:t>ος</a:t>
            </a:r>
            <a:r>
              <a:rPr lang="el-GR" b="1" dirty="0" smtClean="0"/>
              <a:t> Βιώσιμες Πόλεις </a:t>
            </a:r>
            <a:r>
              <a:rPr lang="el-GR" b="1" dirty="0"/>
              <a:t>και Κ</a:t>
            </a:r>
            <a:r>
              <a:rPr lang="el-GR" b="1" dirty="0" smtClean="0"/>
              <a:t>οινότητες: </a:t>
            </a:r>
            <a:r>
              <a:rPr lang="el-GR" dirty="0"/>
              <a:t>Κάντε τις πόλεις χωρίς αποκλεισμούς, ασφαλείς, διαλλακτικές και </a:t>
            </a:r>
            <a:r>
              <a:rPr lang="el-GR" dirty="0" smtClean="0"/>
              <a:t>βιώσιμες.</a:t>
            </a:r>
          </a:p>
          <a:p>
            <a:r>
              <a:rPr lang="el-GR" b="1" dirty="0" smtClean="0"/>
              <a:t>12</a:t>
            </a:r>
            <a:r>
              <a:rPr lang="el-GR" b="1" baseline="30000" dirty="0" smtClean="0"/>
              <a:t>ος</a:t>
            </a:r>
            <a:r>
              <a:rPr lang="el-GR" b="1" dirty="0" smtClean="0"/>
              <a:t> Υπεύθυνη Κατανάλωση </a:t>
            </a:r>
            <a:r>
              <a:rPr lang="el-GR" b="1" dirty="0"/>
              <a:t>και </a:t>
            </a:r>
            <a:r>
              <a:rPr lang="el-GR" b="1" dirty="0" smtClean="0"/>
              <a:t>Παραγωγή: </a:t>
            </a:r>
            <a:r>
              <a:rPr lang="el-GR" dirty="0"/>
              <a:t>Διασφάλιση προτύπων βιώσιμης </a:t>
            </a:r>
            <a:r>
              <a:rPr lang="el-GR" dirty="0" smtClean="0"/>
              <a:t>κατανάλωσης και παραγωγής.</a:t>
            </a:r>
          </a:p>
          <a:p>
            <a:r>
              <a:rPr lang="el-GR" b="1" dirty="0" smtClean="0"/>
              <a:t>13</a:t>
            </a:r>
            <a:r>
              <a:rPr lang="el-GR" b="1" baseline="30000" dirty="0" smtClean="0"/>
              <a:t>ος</a:t>
            </a:r>
            <a:r>
              <a:rPr lang="el-GR" b="1" dirty="0" smtClean="0"/>
              <a:t> Δράση </a:t>
            </a:r>
            <a:r>
              <a:rPr lang="el-GR" b="1" dirty="0"/>
              <a:t>για το </a:t>
            </a:r>
            <a:r>
              <a:rPr lang="el-GR" b="1" dirty="0" smtClean="0"/>
              <a:t>Κλίμα: </a:t>
            </a:r>
            <a:r>
              <a:rPr lang="el-GR" dirty="0" smtClean="0"/>
              <a:t>Ανάληψη </a:t>
            </a:r>
            <a:r>
              <a:rPr lang="el-GR" dirty="0"/>
              <a:t>επείγουσας δράσης για την </a:t>
            </a:r>
            <a:r>
              <a:rPr lang="el-GR" dirty="0" smtClean="0"/>
              <a:t>καταπολέμηση της </a:t>
            </a:r>
            <a:r>
              <a:rPr lang="el-GR" dirty="0"/>
              <a:t>αλλαγής του κλίματος και τις επιπτώσεις </a:t>
            </a:r>
            <a:r>
              <a:rPr lang="el-GR" dirty="0" smtClean="0"/>
              <a:t>της.</a:t>
            </a:r>
          </a:p>
          <a:p>
            <a:r>
              <a:rPr lang="el-GR" b="1" dirty="0" smtClean="0"/>
              <a:t>14</a:t>
            </a:r>
            <a:r>
              <a:rPr lang="el-GR" b="1" baseline="30000" dirty="0" smtClean="0"/>
              <a:t>ος</a:t>
            </a:r>
            <a:r>
              <a:rPr lang="el-GR" b="1" dirty="0" smtClean="0"/>
              <a:t> Ζωή </a:t>
            </a:r>
            <a:r>
              <a:rPr lang="el-GR" b="1" dirty="0"/>
              <a:t>στο </a:t>
            </a:r>
            <a:r>
              <a:rPr lang="el-GR" b="1" dirty="0" smtClean="0"/>
              <a:t>Νερό: </a:t>
            </a:r>
            <a:r>
              <a:rPr lang="el-GR" dirty="0"/>
              <a:t>Διατήρηση και αειφόρος χρήση των ωκεανών, των θαλασσών και των θαλάσσιων </a:t>
            </a:r>
            <a:r>
              <a:rPr lang="el-GR" dirty="0" smtClean="0"/>
              <a:t>πόρων.</a:t>
            </a:r>
          </a:p>
          <a:p>
            <a:pPr marL="0" indent="0">
              <a:buNone/>
            </a:pPr>
            <a:endParaRPr lang="el-GR" dirty="0"/>
          </a:p>
        </p:txBody>
      </p:sp>
    </p:spTree>
    <p:extLst>
      <p:ext uri="{BB962C8B-B14F-4D97-AF65-F5344CB8AC3E}">
        <p14:creationId xmlns:p14="http://schemas.microsoft.com/office/powerpoint/2010/main" val="177052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σαρμοσμένο 1">
      <a:dk1>
        <a:sysClr val="windowText" lastClr="000000"/>
      </a:dk1>
      <a:lt1>
        <a:sysClr val="window" lastClr="FFFFFF"/>
      </a:lt1>
      <a:dk2>
        <a:srgbClr val="564B3C"/>
      </a:dk2>
      <a:lt2>
        <a:srgbClr val="ECEDD1"/>
      </a:lt2>
      <a:accent1>
        <a:srgbClr val="00B050"/>
      </a:accent1>
      <a:accent2>
        <a:srgbClr val="92D050"/>
      </a:accent2>
      <a:accent3>
        <a:srgbClr val="848058"/>
      </a:accent3>
      <a:accent4>
        <a:srgbClr val="D2CE97"/>
      </a:accent4>
      <a:accent5>
        <a:srgbClr val="FFFE84"/>
      </a:accent5>
      <a:accent6>
        <a:srgbClr val="F0EEDC"/>
      </a:accent6>
      <a:hlink>
        <a:srgbClr val="E1DEBA"/>
      </a:hlink>
      <a:folHlink>
        <a:srgbClr val="8A843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1667</TotalTime>
  <Words>2423</Words>
  <Application>Microsoft Office PowerPoint</Application>
  <PresentationFormat>Προβολή στην οθόνη (4:3)</PresentationFormat>
  <Paragraphs>154</Paragraphs>
  <Slides>51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Προεξοχή</vt:lpstr>
      <vt:lpstr>Παρουσίαση του PowerPoint</vt:lpstr>
      <vt:lpstr>Παρουσίαση του PowerPoint</vt:lpstr>
      <vt:lpstr>Περιεχομενα:</vt:lpstr>
      <vt:lpstr>Λιγα εισαγωγικα λογια…</vt:lpstr>
      <vt:lpstr>Παρουσίαση του PowerPoint</vt:lpstr>
      <vt:lpstr>Παρουσίαση του PowerPoint</vt:lpstr>
      <vt:lpstr>Λιγα λογια για τον καθε στοχο…</vt:lpstr>
      <vt:lpstr>Παρουσίαση του PowerPoint</vt:lpstr>
      <vt:lpstr>Παρουσίαση του PowerPoint</vt:lpstr>
      <vt:lpstr>Παρουσίαση του PowerPoint</vt:lpstr>
      <vt:lpstr>Παρουσίαση του PowerPoint</vt:lpstr>
      <vt:lpstr>Και τωρα για το νερο…</vt:lpstr>
      <vt:lpstr>Παρουσίαση του PowerPoint</vt:lpstr>
      <vt:lpstr>Στοιχεια και αριθμοι: </vt:lpstr>
      <vt:lpstr>Παρουσίαση του PowerPoint</vt:lpstr>
      <vt:lpstr>Παρουσίαση του PowerPoint</vt:lpstr>
      <vt:lpstr>Παρουσίαση του PowerPoint</vt:lpstr>
      <vt:lpstr>Ο στοχοσ 6 επιδιωκει εωσ το 2030:</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Στην ευρωπαικη ενωση και την ελλαδα…</vt:lpstr>
      <vt:lpstr>Παρουσίαση του PowerPoint</vt:lpstr>
      <vt:lpstr>Παρουσίαση του PowerPoint</vt:lpstr>
      <vt:lpstr>Παρουσίαση του PowerPoint</vt:lpstr>
      <vt:lpstr>     Covid-19</vt:lpstr>
      <vt:lpstr>      Κλιματικη αλλαγη </vt:lpstr>
      <vt:lpstr>Παρουσίαση του PowerPoint</vt:lpstr>
      <vt:lpstr>Παρουσίαση του PowerPoint</vt:lpstr>
      <vt:lpstr>Στην Ελλαδα:</vt:lpstr>
      <vt:lpstr>Παρουσίαση του PowerPoint</vt:lpstr>
      <vt:lpstr>Παγκοσμιοι κανονεσ που καποτε πρεπει να ισχυσουν και στην ελλαδα:</vt:lpstr>
      <vt:lpstr>Ιδιωτικοποιηση του νερου</vt:lpstr>
      <vt:lpstr>Παρουσίαση του PowerPoint</vt:lpstr>
      <vt:lpstr>Τι μπορω να κανω σε προσωπικο επιπεδο;</vt:lpstr>
      <vt:lpstr>Παρουσίαση του PowerPoint</vt:lpstr>
      <vt:lpstr>Πηγεσ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Irine</dc:creator>
  <cp:lastModifiedBy>Irine</cp:lastModifiedBy>
  <cp:revision>134</cp:revision>
  <dcterms:created xsi:type="dcterms:W3CDTF">2023-03-28T17:04:06Z</dcterms:created>
  <dcterms:modified xsi:type="dcterms:W3CDTF">2023-05-02T04:30:23Z</dcterms:modified>
</cp:coreProperties>
</file>